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90" r:id="rId1"/>
  </p:sldMasterIdLst>
  <p:notesMasterIdLst>
    <p:notesMasterId r:id="rId28"/>
  </p:notesMasterIdLst>
  <p:handoutMasterIdLst>
    <p:handoutMasterId r:id="rId29"/>
  </p:handoutMasterIdLst>
  <p:sldIdLst>
    <p:sldId id="257" r:id="rId2"/>
    <p:sldId id="258" r:id="rId3"/>
    <p:sldId id="263" r:id="rId4"/>
    <p:sldId id="717" r:id="rId5"/>
    <p:sldId id="264" r:id="rId6"/>
    <p:sldId id="265" r:id="rId7"/>
    <p:sldId id="259" r:id="rId8"/>
    <p:sldId id="260" r:id="rId9"/>
    <p:sldId id="261" r:id="rId10"/>
    <p:sldId id="262" r:id="rId11"/>
    <p:sldId id="364" r:id="rId12"/>
    <p:sldId id="330" r:id="rId13"/>
    <p:sldId id="331" r:id="rId14"/>
    <p:sldId id="719" r:id="rId15"/>
    <p:sldId id="365" r:id="rId16"/>
    <p:sldId id="366" r:id="rId17"/>
    <p:sldId id="723" r:id="rId18"/>
    <p:sldId id="724" r:id="rId19"/>
    <p:sldId id="722" r:id="rId20"/>
    <p:sldId id="720" r:id="rId21"/>
    <p:sldId id="721" r:id="rId22"/>
    <p:sldId id="718" r:id="rId23"/>
    <p:sldId id="367" r:id="rId24"/>
    <p:sldId id="725" r:id="rId25"/>
    <p:sldId id="291" r:id="rId26"/>
    <p:sldId id="29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66"/>
    <p:restoredTop sz="95934"/>
  </p:normalViewPr>
  <p:slideViewPr>
    <p:cSldViewPr snapToGrid="0" snapToObjects="1">
      <p:cViewPr varScale="1">
        <p:scale>
          <a:sx n="115" d="100"/>
          <a:sy n="115" d="100"/>
        </p:scale>
        <p:origin x="352" y="20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AA80F0-9EC8-DE47-9F78-FBD2A783D6E2}"/>
              </a:ext>
            </a:extLst>
          </p:cNvPr>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8A090AA-6D3A-5E4F-946C-763FA9C6AB57}"/>
              </a:ext>
            </a:extLst>
          </p:cNvPr>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23EFB874-960C-1941-86DC-6E12B7646F26}" type="datetimeFigureOut">
              <a:rPr lang="en-US" smtClean="0"/>
              <a:t>7/2/20</a:t>
            </a:fld>
            <a:endParaRPr lang="en-US"/>
          </a:p>
        </p:txBody>
      </p:sp>
      <p:sp>
        <p:nvSpPr>
          <p:cNvPr id="4" name="Footer Placeholder 3">
            <a:extLst>
              <a:ext uri="{FF2B5EF4-FFF2-40B4-BE49-F238E27FC236}">
                <a16:creationId xmlns:a16="http://schemas.microsoft.com/office/drawing/2014/main" id="{01DDC426-6B85-6747-9B3B-ACF36F2991E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703CFEE-7B92-C047-9EF3-DCB518A8157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9AF472-4E2D-904B-930E-7F62A6303BBD}" type="slidenum">
              <a:rPr lang="en-US" smtClean="0"/>
              <a:t>‹#›</a:t>
            </a:fld>
            <a:endParaRPr lang="en-US"/>
          </a:p>
        </p:txBody>
      </p:sp>
    </p:spTree>
    <p:extLst>
      <p:ext uri="{BB962C8B-B14F-4D97-AF65-F5344CB8AC3E}">
        <p14:creationId xmlns:p14="http://schemas.microsoft.com/office/powerpoint/2010/main" val="370494169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601C215B-E7CD-4848-8A18-8FBB666A0B4B}" type="datetimeFigureOut">
              <a:rPr lang="en-US" smtClean="0"/>
              <a:t>7/2/20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26C268-6DEF-6449-8B8A-5857A3F44F19}" type="slidenum">
              <a:rPr lang="en-US" smtClean="0"/>
              <a:t>‹#›</a:t>
            </a:fld>
            <a:endParaRPr lang="en-US" dirty="0"/>
          </a:p>
        </p:txBody>
      </p:sp>
    </p:spTree>
    <p:extLst>
      <p:ext uri="{BB962C8B-B14F-4D97-AF65-F5344CB8AC3E}">
        <p14:creationId xmlns:p14="http://schemas.microsoft.com/office/powerpoint/2010/main" val="55738719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F9794A-541B-E044-B3B2-94857FBEA7CE}" type="slidenum">
              <a:rPr lang="en-US" smtClean="0"/>
              <a:t>25</a:t>
            </a:fld>
            <a:endParaRPr lang="en-US" dirty="0"/>
          </a:p>
        </p:txBody>
      </p:sp>
      <p:sp>
        <p:nvSpPr>
          <p:cNvPr id="5" name="Footer Placeholder 4">
            <a:extLst>
              <a:ext uri="{FF2B5EF4-FFF2-40B4-BE49-F238E27FC236}">
                <a16:creationId xmlns:a16="http://schemas.microsoft.com/office/drawing/2014/main" id="{235E75DE-D807-C04A-95D1-359F3A7AF0C3}"/>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3669972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44F91-584B-EF40-80EA-22E843CB91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3C4732-B56E-7940-A61B-F2CD53A055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0A7132F-873F-474F-9929-7DC7D9A55442}"/>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ABF1B910-DC7A-8846-87BE-48B14CA6179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F2D68EF-BA57-394B-BF90-948486370489}"/>
              </a:ext>
            </a:extLst>
          </p:cNvPr>
          <p:cNvSpPr>
            <a:spLocks noGrp="1"/>
          </p:cNvSpPr>
          <p:nvPr>
            <p:ph type="sldNum" sz="quarter" idx="12"/>
          </p:nvPr>
        </p:nvSpPr>
        <p:spPr/>
        <p:txBody>
          <a:bodyPr/>
          <a:lstStyle/>
          <a:p>
            <a:fld id="{6F41F789-9E76-334F-A550-12DFA3AC8154}" type="slidenum">
              <a:rPr lang="en-US" smtClean="0"/>
              <a:t>‹#›</a:t>
            </a:fld>
            <a:endParaRPr lang="en-US" dirty="0"/>
          </a:p>
        </p:txBody>
      </p:sp>
    </p:spTree>
    <p:extLst>
      <p:ext uri="{BB962C8B-B14F-4D97-AF65-F5344CB8AC3E}">
        <p14:creationId xmlns:p14="http://schemas.microsoft.com/office/powerpoint/2010/main" val="1972170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7258E-7101-4448-9331-060BB302F8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260DF9-FA96-A94F-AECC-BA59AD8396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62CF3A-EC81-BC4B-8E7B-03DAB9BF1C32}"/>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3E3EE86E-5477-7B46-A493-5EC827D5248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5F46FAF-595B-5F47-B862-19B95650275D}"/>
              </a:ext>
            </a:extLst>
          </p:cNvPr>
          <p:cNvSpPr>
            <a:spLocks noGrp="1"/>
          </p:cNvSpPr>
          <p:nvPr>
            <p:ph type="sldNum" sz="quarter" idx="12"/>
          </p:nvPr>
        </p:nvSpPr>
        <p:spPr/>
        <p:txBody>
          <a:bodyPr/>
          <a:lstStyle/>
          <a:p>
            <a:fld id="{6F41F789-9E76-334F-A550-12DFA3AC8154}" type="slidenum">
              <a:rPr lang="en-US" smtClean="0"/>
              <a:t>‹#›</a:t>
            </a:fld>
            <a:endParaRPr lang="en-US" dirty="0"/>
          </a:p>
        </p:txBody>
      </p:sp>
    </p:spTree>
    <p:extLst>
      <p:ext uri="{BB962C8B-B14F-4D97-AF65-F5344CB8AC3E}">
        <p14:creationId xmlns:p14="http://schemas.microsoft.com/office/powerpoint/2010/main" val="3999684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2218E2-64C5-E543-88E0-C552C3E146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1471A0-E356-9E40-A28D-2F063D56EF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AA282F-8A5B-AB42-BAA0-A27F3F3136D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57BCF3E8-9F03-FC4E-8340-CEACC670024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9D853CE-24F0-4F41-BC5E-FA7D9CB85E0F}"/>
              </a:ext>
            </a:extLst>
          </p:cNvPr>
          <p:cNvSpPr>
            <a:spLocks noGrp="1"/>
          </p:cNvSpPr>
          <p:nvPr>
            <p:ph type="sldNum" sz="quarter" idx="12"/>
          </p:nvPr>
        </p:nvSpPr>
        <p:spPr/>
        <p:txBody>
          <a:bodyPr/>
          <a:lstStyle/>
          <a:p>
            <a:fld id="{6F41F789-9E76-334F-A550-12DFA3AC8154}" type="slidenum">
              <a:rPr lang="en-US" smtClean="0"/>
              <a:t>‹#›</a:t>
            </a:fld>
            <a:endParaRPr lang="en-US" dirty="0"/>
          </a:p>
        </p:txBody>
      </p:sp>
    </p:spTree>
    <p:extLst>
      <p:ext uri="{BB962C8B-B14F-4D97-AF65-F5344CB8AC3E}">
        <p14:creationId xmlns:p14="http://schemas.microsoft.com/office/powerpoint/2010/main" val="2662737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1" y="1600200"/>
            <a:ext cx="5486400" cy="4572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00800" y="1600200"/>
            <a:ext cx="5486400" cy="4572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57984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06E6A-C10F-744C-A51D-B3F63DFBB2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BC4413-0FA4-DA46-8D54-C76DD91522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18AAAA-A67F-2547-AB62-13D7B5FBE54F}"/>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01C89404-76C1-7541-89E7-E6B3E1C164B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85EBDB5-C3E6-AD4F-8E29-5AA554F7627C}"/>
              </a:ext>
            </a:extLst>
          </p:cNvPr>
          <p:cNvSpPr>
            <a:spLocks noGrp="1"/>
          </p:cNvSpPr>
          <p:nvPr>
            <p:ph type="sldNum" sz="quarter" idx="12"/>
          </p:nvPr>
        </p:nvSpPr>
        <p:spPr/>
        <p:txBody>
          <a:bodyPr/>
          <a:lstStyle/>
          <a:p>
            <a:fld id="{6F41F789-9E76-334F-A550-12DFA3AC8154}" type="slidenum">
              <a:rPr lang="en-US" smtClean="0"/>
              <a:t>‹#›</a:t>
            </a:fld>
            <a:endParaRPr lang="en-US" dirty="0"/>
          </a:p>
        </p:txBody>
      </p:sp>
    </p:spTree>
    <p:extLst>
      <p:ext uri="{BB962C8B-B14F-4D97-AF65-F5344CB8AC3E}">
        <p14:creationId xmlns:p14="http://schemas.microsoft.com/office/powerpoint/2010/main" val="3248070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D8710-902D-774C-B372-AFAF3EA83E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4E6BC6-262A-194E-A46A-0B3F7B27B4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ABBE92-E070-7640-ACF0-2EFBBA6D4373}"/>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FBA8263-CF7E-454C-B43B-BA85261314B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909FC49-1032-D044-9F6B-4896EFC35AE4}"/>
              </a:ext>
            </a:extLst>
          </p:cNvPr>
          <p:cNvSpPr>
            <a:spLocks noGrp="1"/>
          </p:cNvSpPr>
          <p:nvPr>
            <p:ph type="sldNum" sz="quarter" idx="12"/>
          </p:nvPr>
        </p:nvSpPr>
        <p:spPr/>
        <p:txBody>
          <a:bodyPr/>
          <a:lstStyle/>
          <a:p>
            <a:fld id="{6F41F789-9E76-334F-A550-12DFA3AC8154}" type="slidenum">
              <a:rPr lang="en-US" smtClean="0"/>
              <a:t>‹#›</a:t>
            </a:fld>
            <a:endParaRPr lang="en-US" dirty="0"/>
          </a:p>
        </p:txBody>
      </p:sp>
    </p:spTree>
    <p:extLst>
      <p:ext uri="{BB962C8B-B14F-4D97-AF65-F5344CB8AC3E}">
        <p14:creationId xmlns:p14="http://schemas.microsoft.com/office/powerpoint/2010/main" val="2060094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47572-E5B6-5C4F-B169-C124E4A98E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9B1717-B362-E84F-A66B-C06CF7487B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B01ABB-396B-2943-8F2D-93FD03E49D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51E218-13E8-C547-A63C-3E0E29DE2C66}"/>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7E68F84C-138E-9545-85B3-F5DAE43AFB9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B42770F-BA9A-6D43-A202-5A54D5B93E8D}"/>
              </a:ext>
            </a:extLst>
          </p:cNvPr>
          <p:cNvSpPr>
            <a:spLocks noGrp="1"/>
          </p:cNvSpPr>
          <p:nvPr>
            <p:ph type="sldNum" sz="quarter" idx="12"/>
          </p:nvPr>
        </p:nvSpPr>
        <p:spPr/>
        <p:txBody>
          <a:bodyPr/>
          <a:lstStyle/>
          <a:p>
            <a:fld id="{6F41F789-9E76-334F-A550-12DFA3AC8154}" type="slidenum">
              <a:rPr lang="en-US" smtClean="0"/>
              <a:t>‹#›</a:t>
            </a:fld>
            <a:endParaRPr lang="en-US" dirty="0"/>
          </a:p>
        </p:txBody>
      </p:sp>
    </p:spTree>
    <p:extLst>
      <p:ext uri="{BB962C8B-B14F-4D97-AF65-F5344CB8AC3E}">
        <p14:creationId xmlns:p14="http://schemas.microsoft.com/office/powerpoint/2010/main" val="31285760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F47E9-DB4A-2540-9ED3-DD4804DFA9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27B709-C4B2-C342-BF86-A26FE5C4D7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8E1B31-5B24-AE43-8BF2-ACF34A191F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EE5279-4675-E142-9D9D-15AD1F04DA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876EB6-9927-A84C-9F9F-ABD9918BBA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B55145-BF04-8341-9984-18FDF5C9E688}"/>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370BA7E2-7CEE-9146-9D57-81249AED326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5A82E2F-3DC8-C643-887D-9635487342DA}"/>
              </a:ext>
            </a:extLst>
          </p:cNvPr>
          <p:cNvSpPr>
            <a:spLocks noGrp="1"/>
          </p:cNvSpPr>
          <p:nvPr>
            <p:ph type="sldNum" sz="quarter" idx="12"/>
          </p:nvPr>
        </p:nvSpPr>
        <p:spPr/>
        <p:txBody>
          <a:bodyPr/>
          <a:lstStyle/>
          <a:p>
            <a:fld id="{6F41F789-9E76-334F-A550-12DFA3AC8154}" type="slidenum">
              <a:rPr lang="en-US" smtClean="0"/>
              <a:t>‹#›</a:t>
            </a:fld>
            <a:endParaRPr lang="en-US" dirty="0"/>
          </a:p>
        </p:txBody>
      </p:sp>
    </p:spTree>
    <p:extLst>
      <p:ext uri="{BB962C8B-B14F-4D97-AF65-F5344CB8AC3E}">
        <p14:creationId xmlns:p14="http://schemas.microsoft.com/office/powerpoint/2010/main" val="18006349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65221-C547-824D-8B06-5B8F3F0160D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8CCF4B-0935-D942-B2E0-B44E2D969028}"/>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4F1670DD-9815-AB4E-AB1C-7CA7F1CF867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A60B7AF-BF75-4542-8AD7-AE4C562983DA}"/>
              </a:ext>
            </a:extLst>
          </p:cNvPr>
          <p:cNvSpPr>
            <a:spLocks noGrp="1"/>
          </p:cNvSpPr>
          <p:nvPr>
            <p:ph type="sldNum" sz="quarter" idx="12"/>
          </p:nvPr>
        </p:nvSpPr>
        <p:spPr/>
        <p:txBody>
          <a:bodyPr/>
          <a:lstStyle/>
          <a:p>
            <a:fld id="{6F41F789-9E76-334F-A550-12DFA3AC8154}" type="slidenum">
              <a:rPr lang="en-US" smtClean="0"/>
              <a:t>‹#›</a:t>
            </a:fld>
            <a:endParaRPr lang="en-US" dirty="0"/>
          </a:p>
        </p:txBody>
      </p:sp>
    </p:spTree>
    <p:extLst>
      <p:ext uri="{BB962C8B-B14F-4D97-AF65-F5344CB8AC3E}">
        <p14:creationId xmlns:p14="http://schemas.microsoft.com/office/powerpoint/2010/main" val="3451287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2E0971-2C07-7246-9A24-B1FD5D82ED2E}"/>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168092AB-A571-204A-917E-1E87D73034F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09F9F97-39A2-3049-B44F-EE90E6676E62}"/>
              </a:ext>
            </a:extLst>
          </p:cNvPr>
          <p:cNvSpPr>
            <a:spLocks noGrp="1"/>
          </p:cNvSpPr>
          <p:nvPr>
            <p:ph type="sldNum" sz="quarter" idx="12"/>
          </p:nvPr>
        </p:nvSpPr>
        <p:spPr/>
        <p:txBody>
          <a:bodyPr/>
          <a:lstStyle/>
          <a:p>
            <a:fld id="{6F41F789-9E76-334F-A550-12DFA3AC8154}" type="slidenum">
              <a:rPr lang="en-US" smtClean="0"/>
              <a:t>‹#›</a:t>
            </a:fld>
            <a:endParaRPr lang="en-US" dirty="0"/>
          </a:p>
        </p:txBody>
      </p:sp>
    </p:spTree>
    <p:extLst>
      <p:ext uri="{BB962C8B-B14F-4D97-AF65-F5344CB8AC3E}">
        <p14:creationId xmlns:p14="http://schemas.microsoft.com/office/powerpoint/2010/main" val="593521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271B6-4173-A54C-B2B6-C13B106C83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11ECF7-4D74-C441-AC33-8A4742F181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2EC379-8473-2C40-9094-C7EF0164E9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BE5936-535D-F64D-B75D-A942A839A108}"/>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301DA31C-7055-5E4D-ADA0-EDE04B96859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01C5B61-4440-E847-A113-682386A880EB}"/>
              </a:ext>
            </a:extLst>
          </p:cNvPr>
          <p:cNvSpPr>
            <a:spLocks noGrp="1"/>
          </p:cNvSpPr>
          <p:nvPr>
            <p:ph type="sldNum" sz="quarter" idx="12"/>
          </p:nvPr>
        </p:nvSpPr>
        <p:spPr/>
        <p:txBody>
          <a:bodyPr/>
          <a:lstStyle/>
          <a:p>
            <a:fld id="{6F41F789-9E76-334F-A550-12DFA3AC8154}" type="slidenum">
              <a:rPr lang="en-US" smtClean="0"/>
              <a:t>‹#›</a:t>
            </a:fld>
            <a:endParaRPr lang="en-US" dirty="0"/>
          </a:p>
        </p:txBody>
      </p:sp>
    </p:spTree>
    <p:extLst>
      <p:ext uri="{BB962C8B-B14F-4D97-AF65-F5344CB8AC3E}">
        <p14:creationId xmlns:p14="http://schemas.microsoft.com/office/powerpoint/2010/main" val="369898612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2D18A-F310-BD45-BACB-D79C889620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68309D-DFF3-BF4C-9532-E62C02D66D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6305F34-9289-B841-BE88-6006B2A32E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7A04F5-6174-8046-BF55-9CA428ED35F2}"/>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73A66EDE-4EA5-E547-A9AF-677354FEB96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6C3DB10-9004-B04A-B9EA-3D0B738A927A}"/>
              </a:ext>
            </a:extLst>
          </p:cNvPr>
          <p:cNvSpPr>
            <a:spLocks noGrp="1"/>
          </p:cNvSpPr>
          <p:nvPr>
            <p:ph type="sldNum" sz="quarter" idx="12"/>
          </p:nvPr>
        </p:nvSpPr>
        <p:spPr/>
        <p:txBody>
          <a:bodyPr/>
          <a:lstStyle/>
          <a:p>
            <a:fld id="{6F41F789-9E76-334F-A550-12DFA3AC8154}" type="slidenum">
              <a:rPr lang="en-US" smtClean="0"/>
              <a:t>‹#›</a:t>
            </a:fld>
            <a:endParaRPr lang="en-US" dirty="0"/>
          </a:p>
        </p:txBody>
      </p:sp>
    </p:spTree>
    <p:extLst>
      <p:ext uri="{BB962C8B-B14F-4D97-AF65-F5344CB8AC3E}">
        <p14:creationId xmlns:p14="http://schemas.microsoft.com/office/powerpoint/2010/main" val="3823893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FB5E33-AAF7-3D47-97B0-D99ADE3B6F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130AA8E-F20B-014D-A7B1-9F7FAF1908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546B15-CF5C-7A4F-A641-56AB813714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31EFFDFF-96D1-9243-AD72-DBB27BC0B5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0F9DA25-FAAD-BB4D-8AC9-00E0F80D7C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41F789-9E76-334F-A550-12DFA3AC8154}" type="slidenum">
              <a:rPr lang="en-US" smtClean="0"/>
              <a:t>‹#›</a:t>
            </a:fld>
            <a:endParaRPr lang="en-US" dirty="0"/>
          </a:p>
        </p:txBody>
      </p:sp>
    </p:spTree>
    <p:extLst>
      <p:ext uri="{BB962C8B-B14F-4D97-AF65-F5344CB8AC3E}">
        <p14:creationId xmlns:p14="http://schemas.microsoft.com/office/powerpoint/2010/main" val="4079418999"/>
      </p:ext>
    </p:extLst>
  </p:cSld>
  <p:clrMap bg1="lt1" tx1="dk1" bg2="lt2" tx2="dk2" accent1="accent1" accent2="accent2" accent3="accent3" accent4="accent4" accent5="accent5" accent6="accent6" hlink="hlink" folHlink="folHlink"/>
  <p:sldLayoutIdLst>
    <p:sldLayoutId id="2147484091" r:id="rId1"/>
    <p:sldLayoutId id="2147484092" r:id="rId2"/>
    <p:sldLayoutId id="2147484093" r:id="rId3"/>
    <p:sldLayoutId id="2147484094" r:id="rId4"/>
    <p:sldLayoutId id="2147484095" r:id="rId5"/>
    <p:sldLayoutId id="2147484096" r:id="rId6"/>
    <p:sldLayoutId id="2147484097" r:id="rId7"/>
    <p:sldLayoutId id="2147484098" r:id="rId8"/>
    <p:sldLayoutId id="2147484099" r:id="rId9"/>
    <p:sldLayoutId id="2147484100" r:id="rId10"/>
    <p:sldLayoutId id="2147484101" r:id="rId11"/>
    <p:sldLayoutId id="214748410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Patti@MtnviewConsulting.com" TargetMode="External"/><Relationship Id="rId2" Type="http://schemas.openxmlformats.org/officeDocument/2006/relationships/hyperlink" Target="mailto:kirk@heartmattersconsulting.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Flow_(video_game)"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flickr.com/photos/consumerist/614163183" TargetMode="External"/><Relationship Id="rId2" Type="http://schemas.openxmlformats.org/officeDocument/2006/relationships/image" Target="../media/image8.jpg"/><Relationship Id="rId1" Type="http://schemas.openxmlformats.org/officeDocument/2006/relationships/slideLayout" Target="../slideLayouts/slideLayout5.xml"/><Relationship Id="rId6" Type="http://schemas.openxmlformats.org/officeDocument/2006/relationships/hyperlink" Target="https://creativecommons.org/licenses/by/3.0/" TargetMode="External"/><Relationship Id="rId5" Type="http://schemas.openxmlformats.org/officeDocument/2006/relationships/hyperlink" Target="https://www.pexels.com/photo/caucasian-cheerful-e-learning-excited-159769/" TargetMode="Externa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hyperlink" Target="https://pixabay.com/en/video-camera-film-turn-recording-1364122/"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managementexchange.com/hack/designed-growth-and-engagement-fixing-invisible-stranglehold-business-success"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christiansincontext.com/" TargetMode="External"/><Relationship Id="rId2" Type="http://schemas.openxmlformats.org/officeDocument/2006/relationships/image" Target="../media/image12.jpeg"/><Relationship Id="rId1" Type="http://schemas.openxmlformats.org/officeDocument/2006/relationships/slideLayout" Target="../slideLayouts/slideLayout5.xml"/><Relationship Id="rId5" Type="http://schemas.openxmlformats.org/officeDocument/2006/relationships/hyperlink" Target="http://www.picpedia.org/highway-signs/p/polling.html"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www.picpedia.org/highway-signs/p/polling.html" TargetMode="External"/><Relationship Id="rId2" Type="http://schemas.openxmlformats.org/officeDocument/2006/relationships/image" Target="../media/image13.jpg"/><Relationship Id="rId1" Type="http://schemas.openxmlformats.org/officeDocument/2006/relationships/slideLayout" Target="../slideLayouts/slideLayout5.xml"/><Relationship Id="rId5" Type="http://schemas.openxmlformats.org/officeDocument/2006/relationships/hyperlink" Target="https://commons.wikimedia.org/wiki/File:Symbol_thumbs_up.svg" TargetMode="Externa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hyperlink" Target="http://www.thebluediamondgallery.com/handwriting/q/questions.html" TargetMode="External"/><Relationship Id="rId2" Type="http://schemas.openxmlformats.org/officeDocument/2006/relationships/image" Target="../media/image15.jpg"/><Relationship Id="rId1" Type="http://schemas.openxmlformats.org/officeDocument/2006/relationships/slideLayout" Target="../slideLayouts/slideLayout8.xml"/><Relationship Id="rId5" Type="http://schemas.openxmlformats.org/officeDocument/2006/relationships/hyperlink" Target="https://stackoverflow.com/questions/36791735/how-to-show-image-in-full-screen-when-click-on-image-in-chat-box" TargetMode="Externa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thesheltergirl.blogspot.com/2012_02_01_archive.html" TargetMode="External"/><Relationship Id="rId2" Type="http://schemas.openxmlformats.org/officeDocument/2006/relationships/image" Target="../media/image17.JPG"/><Relationship Id="rId1" Type="http://schemas.openxmlformats.org/officeDocument/2006/relationships/slideLayout" Target="../slideLayouts/slideLayout5.xml"/><Relationship Id="rId5" Type="http://schemas.openxmlformats.org/officeDocument/2006/relationships/hyperlink" Target="http://www.picpedia.org/highway-signs/p/polling.html" TargetMode="External"/><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hyperlink" Target="http://theconversation.com/approach-your-laptop-mindfully-to-avoid-digital-overload-24187" TargetMode="External"/><Relationship Id="rId2" Type="http://schemas.openxmlformats.org/officeDocument/2006/relationships/image" Target="../media/image18.jpg"/><Relationship Id="rId1" Type="http://schemas.openxmlformats.org/officeDocument/2006/relationships/slideLayout" Target="../slideLayouts/slideLayout5.xml"/><Relationship Id="rId5" Type="http://schemas.openxmlformats.org/officeDocument/2006/relationships/hyperlink" Target="http://www.picpedia.org/highway-signs/p/polling.html" TargetMode="Externa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tiff"/><Relationship Id="rId1" Type="http://schemas.openxmlformats.org/officeDocument/2006/relationships/slideLayout" Target="../slideLayouts/slideLayout4.xml"/><Relationship Id="rId4" Type="http://schemas.openxmlformats.org/officeDocument/2006/relationships/hyperlink" Target="https://owl.excelsior.edu/educator-resources/owl-across-disciplines/owl-across-the-disciplines-grammar-and-usage/"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image" Target="../media/image21.tif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5.tif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newharbingeronline.com/real-behavior-change-in-primary-care.html" TargetMode="External"/><Relationship Id="rId5" Type="http://schemas.openxmlformats.org/officeDocument/2006/relationships/hyperlink" Target="http://www.contextualpsychology.org/" TargetMode="Externa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image" Target="../media/image26.tiff"/><Relationship Id="rId1" Type="http://schemas.openxmlformats.org/officeDocument/2006/relationships/slideLayout" Target="../slideLayouts/slideLayout12.xml"/><Relationship Id="rId4" Type="http://schemas.openxmlformats.org/officeDocument/2006/relationships/image" Target="../media/image28.tiff"/></Relationships>
</file>

<file path=ppt/slides/_rels/slide3.xml.rels><?xml version="1.0" encoding="UTF-8" standalone="yes"?>
<Relationships xmlns="http://schemas.openxmlformats.org/package/2006/relationships"><Relationship Id="rId3" Type="http://schemas.openxmlformats.org/officeDocument/2006/relationships/hyperlink" Target="https://snazlan.wordpress.com/2016/10/25/steps-in-the-research-process/" TargetMode="External"/><Relationship Id="rId2" Type="http://schemas.openxmlformats.org/officeDocument/2006/relationships/image" Target="../media/image1.jpg"/><Relationship Id="rId1" Type="http://schemas.openxmlformats.org/officeDocument/2006/relationships/slideLayout" Target="../slideLayouts/slideLayout4.xml"/><Relationship Id="rId6" Type="http://schemas.openxmlformats.org/officeDocument/2006/relationships/hyperlink" Target="https://creativecommons.org/licenses/by-nc-sa/3.0/" TargetMode="External"/><Relationship Id="rId5" Type="http://schemas.openxmlformats.org/officeDocument/2006/relationships/hyperlink" Target="http://securosis.com/projectquant/nso-quant-manage-firewall-process-change-request" TargetMode="Externa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hyperlink" Target="https://vimeo.com/111543626" TargetMode="External"/><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imslp.org/wiki/Preludes,_Op.28_(Chopin,_Fr%C3%A9d%C3%A9ric)" TargetMode="External"/><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hvoices.live/2017/05/02/huck-finn-dialectic-journal-entry/" TargetMode="External"/><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E8F67-1670-4822-9191-2E3EC3BB38E9}"/>
              </a:ext>
            </a:extLst>
          </p:cNvPr>
          <p:cNvSpPr>
            <a:spLocks noGrp="1"/>
          </p:cNvSpPr>
          <p:nvPr>
            <p:ph type="ctrTitle"/>
          </p:nvPr>
        </p:nvSpPr>
        <p:spPr>
          <a:xfrm>
            <a:off x="1524000" y="1122363"/>
            <a:ext cx="9144000" cy="1063276"/>
          </a:xfrm>
        </p:spPr>
        <p:txBody>
          <a:bodyPr>
            <a:normAutofit/>
          </a:bodyPr>
          <a:lstStyle/>
          <a:p>
            <a:r>
              <a:rPr lang="en-US" dirty="0"/>
              <a:t>When Time Matters</a:t>
            </a:r>
          </a:p>
        </p:txBody>
      </p:sp>
      <p:sp>
        <p:nvSpPr>
          <p:cNvPr id="3" name="Subtitle 2">
            <a:extLst>
              <a:ext uri="{FF2B5EF4-FFF2-40B4-BE49-F238E27FC236}">
                <a16:creationId xmlns:a16="http://schemas.microsoft.com/office/drawing/2014/main" id="{04450347-5328-4EC4-BF0E-0588BDEE330F}"/>
              </a:ext>
            </a:extLst>
          </p:cNvPr>
          <p:cNvSpPr>
            <a:spLocks noGrp="1"/>
          </p:cNvSpPr>
          <p:nvPr>
            <p:ph type="subTitle" idx="1"/>
          </p:nvPr>
        </p:nvSpPr>
        <p:spPr>
          <a:xfrm>
            <a:off x="1524000" y="2400300"/>
            <a:ext cx="9144000" cy="3143250"/>
          </a:xfrm>
        </p:spPr>
        <p:txBody>
          <a:bodyPr>
            <a:normAutofit lnSpcReduction="10000"/>
          </a:bodyPr>
          <a:lstStyle/>
          <a:p>
            <a:r>
              <a:rPr lang="en-US" sz="2800" i="1" dirty="0"/>
              <a:t>A Process Based Approach to Brief Behavioral Interventions</a:t>
            </a:r>
          </a:p>
          <a:p>
            <a:r>
              <a:rPr lang="en-US" dirty="0"/>
              <a:t>Kirk Strosahl PhD</a:t>
            </a:r>
          </a:p>
          <a:p>
            <a:r>
              <a:rPr lang="en-US" dirty="0"/>
              <a:t>HeartMatters Consulting</a:t>
            </a:r>
          </a:p>
          <a:p>
            <a:r>
              <a:rPr lang="en-US" dirty="0">
                <a:hlinkClick r:id="rId2"/>
              </a:rPr>
              <a:t>kirk@heartmattersconsulting.com</a:t>
            </a:r>
            <a:endParaRPr lang="en-US" dirty="0"/>
          </a:p>
          <a:p>
            <a:r>
              <a:rPr lang="en-US" dirty="0"/>
              <a:t>Patti Robinson, PhD</a:t>
            </a:r>
          </a:p>
          <a:p>
            <a:r>
              <a:rPr lang="en-US" dirty="0"/>
              <a:t>Mountainview Consulting Group, Inc.</a:t>
            </a:r>
          </a:p>
          <a:p>
            <a:r>
              <a:rPr lang="en-US" dirty="0">
                <a:hlinkClick r:id="rId3"/>
              </a:rPr>
              <a:t>Patti@MtnviewConsulting.com</a:t>
            </a:r>
            <a:endParaRPr lang="en-US" dirty="0"/>
          </a:p>
          <a:p>
            <a:endParaRPr lang="en-US" dirty="0"/>
          </a:p>
        </p:txBody>
      </p:sp>
      <p:sp>
        <p:nvSpPr>
          <p:cNvPr id="4" name="TextBox 3">
            <a:extLst>
              <a:ext uri="{FF2B5EF4-FFF2-40B4-BE49-F238E27FC236}">
                <a16:creationId xmlns:a16="http://schemas.microsoft.com/office/drawing/2014/main" id="{1EBCF4F7-1B51-E047-BDA5-A31251F9C7B3}"/>
              </a:ext>
            </a:extLst>
          </p:cNvPr>
          <p:cNvSpPr txBox="1"/>
          <p:nvPr/>
        </p:nvSpPr>
        <p:spPr>
          <a:xfrm>
            <a:off x="699638" y="5735637"/>
            <a:ext cx="10716075" cy="461665"/>
          </a:xfrm>
          <a:prstGeom prst="rect">
            <a:avLst/>
          </a:prstGeom>
          <a:noFill/>
        </p:spPr>
        <p:txBody>
          <a:bodyPr wrap="none" rtlCol="0">
            <a:spAutoFit/>
          </a:bodyPr>
          <a:lstStyle/>
          <a:p>
            <a:r>
              <a:rPr lang="en-US" sz="2400" dirty="0"/>
              <a:t>Association of Contextual Behavioral Science, 16 July 2020 10:30 AM to 1:30 PM PDT</a:t>
            </a:r>
          </a:p>
        </p:txBody>
      </p:sp>
      <p:sp>
        <p:nvSpPr>
          <p:cNvPr id="6" name="Slide Number Placeholder 5">
            <a:extLst>
              <a:ext uri="{FF2B5EF4-FFF2-40B4-BE49-F238E27FC236}">
                <a16:creationId xmlns:a16="http://schemas.microsoft.com/office/drawing/2014/main" id="{C3E8B4A3-B756-F340-A37A-BF4EE2CF180F}"/>
              </a:ext>
            </a:extLst>
          </p:cNvPr>
          <p:cNvSpPr>
            <a:spLocks noGrp="1"/>
          </p:cNvSpPr>
          <p:nvPr>
            <p:ph type="sldNum" sz="quarter" idx="12"/>
          </p:nvPr>
        </p:nvSpPr>
        <p:spPr/>
        <p:txBody>
          <a:bodyPr/>
          <a:lstStyle/>
          <a:p>
            <a:fld id="{6F41F789-9E76-334F-A550-12DFA3AC8154}" type="slidenum">
              <a:rPr lang="en-US" smtClean="0"/>
              <a:t>1</a:t>
            </a:fld>
            <a:endParaRPr lang="en-US" dirty="0"/>
          </a:p>
        </p:txBody>
      </p:sp>
    </p:spTree>
    <p:extLst>
      <p:ext uri="{BB962C8B-B14F-4D97-AF65-F5344CB8AC3E}">
        <p14:creationId xmlns:p14="http://schemas.microsoft.com/office/powerpoint/2010/main" val="2950457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4C76427-E32D-6E44-8CBC-69A0570FFF0D}"/>
              </a:ext>
            </a:extLst>
          </p:cNvPr>
          <p:cNvSpPr>
            <a:spLocks noGrp="1"/>
          </p:cNvSpPr>
          <p:nvPr>
            <p:ph type="title"/>
          </p:nvPr>
        </p:nvSpPr>
        <p:spPr>
          <a:xfrm>
            <a:off x="686834" y="1153572"/>
            <a:ext cx="3200400" cy="4461163"/>
          </a:xfrm>
        </p:spPr>
        <p:txBody>
          <a:bodyPr>
            <a:normAutofit/>
          </a:bodyPr>
          <a:lstStyle/>
          <a:p>
            <a:r>
              <a:rPr lang="en-US" dirty="0">
                <a:solidFill>
                  <a:schemeClr val="bg1"/>
                </a:solidFill>
              </a:rPr>
              <a:t>Behavioral Inflexibility Versus Behavioral Variability</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2024B9D-490B-4E43-B9A8-8E5401944196}"/>
              </a:ext>
            </a:extLst>
          </p:cNvPr>
          <p:cNvSpPr>
            <a:spLocks noGrp="1"/>
          </p:cNvSpPr>
          <p:nvPr>
            <p:ph idx="1"/>
          </p:nvPr>
        </p:nvSpPr>
        <p:spPr>
          <a:xfrm>
            <a:off x="4447308" y="591344"/>
            <a:ext cx="6906491" cy="5585619"/>
          </a:xfrm>
        </p:spPr>
        <p:txBody>
          <a:bodyPr anchor="ctr">
            <a:normAutofit/>
          </a:bodyPr>
          <a:lstStyle/>
          <a:p>
            <a:r>
              <a:rPr lang="en-US" sz="1500" dirty="0"/>
              <a:t>The extent to which the client can vary behavioral responses to fit the ever-changing demands of the surrounding internal (mind) and external (life space) contexts.</a:t>
            </a:r>
          </a:p>
          <a:p>
            <a:pPr lvl="1"/>
            <a:r>
              <a:rPr lang="en-US" sz="1500" dirty="0"/>
              <a:t>Constrictions in behavioral variability are at the core of psychopathological process. “Insanity is trying the same unworkable thing over and over again, believing it will eventually succeed”.</a:t>
            </a:r>
          </a:p>
          <a:p>
            <a:pPr lvl="1"/>
            <a:r>
              <a:rPr lang="en-US" sz="1500" dirty="0"/>
              <a:t>Most socially inculcated rule governed behavior is done in the service of REDUCING behavioral variability. This involves both reducing sensitivity to immediate consequences and paying more attention to following the social convention than assessing whether doing so works for the individual.</a:t>
            </a:r>
          </a:p>
          <a:p>
            <a:r>
              <a:rPr lang="en-US" sz="1500" dirty="0"/>
              <a:t>It is thus imperative that every meeting with the client leads to a behavioral experiment, something different the client is willing to try.</a:t>
            </a:r>
          </a:p>
        </p:txBody>
      </p:sp>
      <p:sp>
        <p:nvSpPr>
          <p:cNvPr id="4" name="Slide Number Placeholder 3">
            <a:extLst>
              <a:ext uri="{FF2B5EF4-FFF2-40B4-BE49-F238E27FC236}">
                <a16:creationId xmlns:a16="http://schemas.microsoft.com/office/drawing/2014/main" id="{15EF28C6-096D-B540-89B7-3863056F0200}"/>
              </a:ext>
            </a:extLst>
          </p:cNvPr>
          <p:cNvSpPr>
            <a:spLocks noGrp="1"/>
          </p:cNvSpPr>
          <p:nvPr>
            <p:ph type="sldNum" sz="quarter" idx="12"/>
          </p:nvPr>
        </p:nvSpPr>
        <p:spPr/>
        <p:txBody>
          <a:bodyPr/>
          <a:lstStyle/>
          <a:p>
            <a:fld id="{6F41F789-9E76-334F-A550-12DFA3AC8154}" type="slidenum">
              <a:rPr lang="en-US" smtClean="0"/>
              <a:t>10</a:t>
            </a:fld>
            <a:endParaRPr lang="en-US" dirty="0"/>
          </a:p>
        </p:txBody>
      </p:sp>
    </p:spTree>
    <p:extLst>
      <p:ext uri="{BB962C8B-B14F-4D97-AF65-F5344CB8AC3E}">
        <p14:creationId xmlns:p14="http://schemas.microsoft.com/office/powerpoint/2010/main" val="215375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3289ABB-8C7C-6649-AD94-618702F5F38C}"/>
              </a:ext>
            </a:extLst>
          </p:cNvPr>
          <p:cNvSpPr>
            <a:spLocks noGrp="1"/>
          </p:cNvSpPr>
          <p:nvPr>
            <p:ph type="title"/>
          </p:nvPr>
        </p:nvSpPr>
        <p:spPr>
          <a:xfrm>
            <a:off x="643467" y="640080"/>
            <a:ext cx="3096427" cy="5613236"/>
          </a:xfrm>
        </p:spPr>
        <p:txBody>
          <a:bodyPr anchor="ctr">
            <a:normAutofit/>
          </a:bodyPr>
          <a:lstStyle/>
          <a:p>
            <a:r>
              <a:rPr lang="en-US" dirty="0">
                <a:solidFill>
                  <a:srgbClr val="FFFFFF"/>
                </a:solidFill>
              </a:rPr>
              <a:t>Learning To C A R E</a:t>
            </a:r>
          </a:p>
        </p:txBody>
      </p:sp>
      <p:pic>
        <p:nvPicPr>
          <p:cNvPr id="6" name="Content Placeholder 5">
            <a:extLst>
              <a:ext uri="{FF2B5EF4-FFF2-40B4-BE49-F238E27FC236}">
                <a16:creationId xmlns:a16="http://schemas.microsoft.com/office/drawing/2014/main" id="{A9DB8B00-6D95-E946-B677-E3EF521DBAE4}"/>
              </a:ext>
            </a:extLst>
          </p:cNvPr>
          <p:cNvPicPr>
            <a:picLocks noChangeAspect="1"/>
          </p:cNvPicPr>
          <p:nvPr/>
        </p:nvPicPr>
        <p:blipFill>
          <a:blip r:embed="rId2"/>
          <a:stretch>
            <a:fillRect/>
          </a:stretch>
        </p:blipFill>
        <p:spPr>
          <a:xfrm>
            <a:off x="4334701" y="1275870"/>
            <a:ext cx="7503042" cy="4306258"/>
          </a:xfrm>
          <a:prstGeom prst="rect">
            <a:avLst/>
          </a:prstGeom>
        </p:spPr>
      </p:pic>
      <p:sp>
        <p:nvSpPr>
          <p:cNvPr id="4" name="Slide Number Placeholder 3">
            <a:extLst>
              <a:ext uri="{FF2B5EF4-FFF2-40B4-BE49-F238E27FC236}">
                <a16:creationId xmlns:a16="http://schemas.microsoft.com/office/drawing/2014/main" id="{0B198E6D-AEB3-1E4E-BFBA-088AB990DFCD}"/>
              </a:ext>
            </a:extLst>
          </p:cNvPr>
          <p:cNvSpPr>
            <a:spLocks noGrp="1"/>
          </p:cNvSpPr>
          <p:nvPr>
            <p:ph type="sldNum" sz="quarter" idx="12"/>
          </p:nvPr>
        </p:nvSpPr>
        <p:spPr>
          <a:xfrm>
            <a:off x="10534650" y="6356350"/>
            <a:ext cx="819150" cy="365125"/>
          </a:xfrm>
        </p:spPr>
        <p:txBody>
          <a:bodyPr>
            <a:normAutofit/>
          </a:bodyPr>
          <a:lstStyle/>
          <a:p>
            <a:pPr>
              <a:spcAft>
                <a:spcPts val="600"/>
              </a:spcAft>
              <a:defRPr/>
            </a:pPr>
            <a:fld id="{6D18EA3F-2E6B-784F-B0A0-12F1312237F9}" type="slidenum">
              <a:rPr lang="en-US" altLang="en-US">
                <a:solidFill>
                  <a:prstClr val="black">
                    <a:tint val="75000"/>
                  </a:prstClr>
                </a:solidFill>
              </a:rPr>
              <a:pPr>
                <a:spcAft>
                  <a:spcPts val="600"/>
                </a:spcAft>
                <a:defRPr/>
              </a:pPr>
              <a:t>11</a:t>
            </a:fld>
            <a:endParaRPr lang="en-US" altLang="en-US" dirty="0">
              <a:solidFill>
                <a:prstClr val="black">
                  <a:tint val="75000"/>
                </a:prstClr>
              </a:solidFill>
            </a:endParaRPr>
          </a:p>
        </p:txBody>
      </p:sp>
    </p:spTree>
    <p:extLst>
      <p:ext uri="{BB962C8B-B14F-4D97-AF65-F5344CB8AC3E}">
        <p14:creationId xmlns:p14="http://schemas.microsoft.com/office/powerpoint/2010/main" val="1898826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594D6AA1-A0E1-45F9-8E25-BAB809229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250" name="Title 1">
            <a:extLst>
              <a:ext uri="{FF2B5EF4-FFF2-40B4-BE49-F238E27FC236}">
                <a16:creationId xmlns:a16="http://schemas.microsoft.com/office/drawing/2014/main" id="{7CEE2A8C-6682-074A-B384-870434436D16}"/>
              </a:ext>
            </a:extLst>
          </p:cNvPr>
          <p:cNvSpPr>
            <a:spLocks noGrp="1"/>
          </p:cNvSpPr>
          <p:nvPr>
            <p:ph type="title"/>
          </p:nvPr>
        </p:nvSpPr>
        <p:spPr>
          <a:xfrm>
            <a:off x="838200" y="-27999"/>
            <a:ext cx="10515599" cy="828100"/>
          </a:xfrm>
        </p:spPr>
        <p:txBody>
          <a:bodyPr vert="horz" lIns="91440" tIns="45720" rIns="91440" bIns="45720" rtlCol="0" anchor="b">
            <a:normAutofit/>
          </a:bodyPr>
          <a:lstStyle/>
          <a:p>
            <a:pPr algn="ctr"/>
            <a:r>
              <a:rPr lang="en-US" b="1" kern="1200" dirty="0">
                <a:solidFill>
                  <a:schemeClr val="tx1"/>
                </a:solidFill>
                <a:latin typeface="+mj-lt"/>
                <a:ea typeface="+mj-ea"/>
                <a:cs typeface="+mj-cs"/>
              </a:rPr>
              <a:t>Four Quadrant CARE Approach</a:t>
            </a:r>
          </a:p>
        </p:txBody>
      </p:sp>
      <p:graphicFrame>
        <p:nvGraphicFramePr>
          <p:cNvPr id="7" name="Content Placeholder 5">
            <a:extLst>
              <a:ext uri="{FF2B5EF4-FFF2-40B4-BE49-F238E27FC236}">
                <a16:creationId xmlns:a16="http://schemas.microsoft.com/office/drawing/2014/main" id="{690D29FC-4F4A-B043-A322-702C49EAC1DE}"/>
              </a:ext>
            </a:extLst>
          </p:cNvPr>
          <p:cNvGraphicFramePr>
            <a:graphicFrameLocks noGrp="1"/>
          </p:cNvGraphicFramePr>
          <p:nvPr>
            <p:ph idx="1"/>
            <p:extLst>
              <p:ext uri="{D42A27DB-BD31-4B8C-83A1-F6EECF244321}">
                <p14:modId xmlns:p14="http://schemas.microsoft.com/office/powerpoint/2010/main" val="1067702288"/>
              </p:ext>
            </p:extLst>
          </p:nvPr>
        </p:nvGraphicFramePr>
        <p:xfrm>
          <a:off x="677131" y="800101"/>
          <a:ext cx="10834688" cy="5919224"/>
        </p:xfrm>
        <a:graphic>
          <a:graphicData uri="http://schemas.openxmlformats.org/drawingml/2006/table">
            <a:tbl>
              <a:tblPr firstRow="1" bandRow="1">
                <a:tableStyleId>{69012ECD-51FC-41F1-AA8D-1B2483CD663E}</a:tableStyleId>
              </a:tblPr>
              <a:tblGrid>
                <a:gridCol w="657390">
                  <a:extLst>
                    <a:ext uri="{9D8B030D-6E8A-4147-A177-3AD203B41FA5}">
                      <a16:colId xmlns:a16="http://schemas.microsoft.com/office/drawing/2014/main" val="20000"/>
                    </a:ext>
                  </a:extLst>
                </a:gridCol>
                <a:gridCol w="2514172">
                  <a:extLst>
                    <a:ext uri="{9D8B030D-6E8A-4147-A177-3AD203B41FA5}">
                      <a16:colId xmlns:a16="http://schemas.microsoft.com/office/drawing/2014/main" val="20001"/>
                    </a:ext>
                  </a:extLst>
                </a:gridCol>
                <a:gridCol w="3760510">
                  <a:extLst>
                    <a:ext uri="{9D8B030D-6E8A-4147-A177-3AD203B41FA5}">
                      <a16:colId xmlns:a16="http://schemas.microsoft.com/office/drawing/2014/main" val="20002"/>
                    </a:ext>
                  </a:extLst>
                </a:gridCol>
                <a:gridCol w="3902616">
                  <a:extLst>
                    <a:ext uri="{9D8B030D-6E8A-4147-A177-3AD203B41FA5}">
                      <a16:colId xmlns:a16="http://schemas.microsoft.com/office/drawing/2014/main" val="20003"/>
                    </a:ext>
                  </a:extLst>
                </a:gridCol>
              </a:tblGrid>
              <a:tr h="481149">
                <a:tc rowSpan="4">
                  <a:txBody>
                    <a:bodyPr/>
                    <a:lstStyle/>
                    <a:p>
                      <a:pPr algn="ctr"/>
                      <a:r>
                        <a:rPr lang="en-US" sz="3600" dirty="0">
                          <a:solidFill>
                            <a:schemeClr val="bg1"/>
                          </a:solidFill>
                        </a:rPr>
                        <a:t>BEHAVIOR</a:t>
                      </a:r>
                      <a:endParaRPr lang="en-US" sz="3600" dirty="0">
                        <a:solidFill>
                          <a:schemeClr val="bg1"/>
                        </a:solidFill>
                        <a:latin typeface="+mn-lt"/>
                      </a:endParaRPr>
                    </a:p>
                  </a:txBody>
                  <a:tcPr marL="54866" marR="54866" marT="27433" marB="27433" vert="vert270"/>
                </a:tc>
                <a:tc gridSpan="3">
                  <a:txBody>
                    <a:bodyPr/>
                    <a:lstStyle/>
                    <a:p>
                      <a:pPr algn="ctr"/>
                      <a:r>
                        <a:rPr lang="en-US" sz="3600" b="1" i="1" cap="none" spc="340" baseline="0" dirty="0">
                          <a:ln w="24500" cmpd="dbl">
                            <a:solidFill>
                              <a:schemeClr val="accent2">
                                <a:shade val="85000"/>
                                <a:satMod val="155000"/>
                              </a:schemeClr>
                            </a:solidFill>
                            <a:prstDash val="solid"/>
                            <a:miter lim="800000"/>
                          </a:ln>
                          <a:solidFill>
                            <a:schemeClr val="bg1"/>
                          </a:solidFill>
                          <a:effectLst>
                            <a:outerShdw blurRad="38100" dist="38100" dir="7020000" algn="tl">
                              <a:srgbClr val="000000">
                                <a:alpha val="35000"/>
                              </a:srgbClr>
                            </a:outerShdw>
                          </a:effectLst>
                        </a:rPr>
                        <a:t>WORKABILITY</a:t>
                      </a:r>
                      <a:endParaRPr lang="en-US" sz="3600" b="1" i="1" cap="none" spc="340" baseline="0" dirty="0">
                        <a:ln w="24500" cmpd="dbl">
                          <a:solidFill>
                            <a:schemeClr val="accent2">
                              <a:shade val="85000"/>
                              <a:satMod val="155000"/>
                            </a:schemeClr>
                          </a:solidFill>
                          <a:prstDash val="solid"/>
                          <a:miter lim="800000"/>
                        </a:ln>
                        <a:solidFill>
                          <a:schemeClr val="bg1"/>
                        </a:solidFill>
                        <a:effectLst>
                          <a:outerShdw blurRad="38100" dist="38100" dir="7020000" algn="tl">
                            <a:srgbClr val="000000">
                              <a:alpha val="35000"/>
                            </a:srgbClr>
                          </a:outerShdw>
                        </a:effectLst>
                        <a:latin typeface="+mn-lt"/>
                      </a:endParaRPr>
                    </a:p>
                  </a:txBody>
                  <a:tcPr marL="54866" marR="54866" marT="27433" marB="27433"/>
                </a:tc>
                <a:tc hMerge="1">
                  <a:txBody>
                    <a:bodyPr/>
                    <a:lstStyle/>
                    <a:p>
                      <a:endParaRPr lang="en-US"/>
                    </a:p>
                  </a:txBody>
                  <a:tcPr/>
                </a:tc>
                <a:tc hMerge="1">
                  <a:txBody>
                    <a:bodyPr/>
                    <a:lstStyle/>
                    <a:p>
                      <a:endParaRPr lang="en-US" dirty="0">
                        <a:latin typeface="+mn-lt"/>
                      </a:endParaRPr>
                    </a:p>
                  </a:txBody>
                  <a:tcPr>
                    <a:solidFill>
                      <a:schemeClr val="bg1">
                        <a:lumMod val="85000"/>
                      </a:schemeClr>
                    </a:solidFill>
                  </a:tcPr>
                </a:tc>
                <a:extLst>
                  <a:ext uri="{0D108BD9-81ED-4DB2-BD59-A6C34878D82A}">
                    <a16:rowId xmlns:a16="http://schemas.microsoft.com/office/drawing/2014/main" val="10000"/>
                  </a:ext>
                </a:extLst>
              </a:tr>
              <a:tr h="445983">
                <a:tc vMerge="1">
                  <a:txBody>
                    <a:bodyPr/>
                    <a:lstStyle/>
                    <a:p>
                      <a:endParaRPr lang="en-US"/>
                    </a:p>
                  </a:txBody>
                  <a:tcPr/>
                </a:tc>
                <a:tc>
                  <a:txBody>
                    <a:bodyPr/>
                    <a:lstStyle/>
                    <a:p>
                      <a:pPr algn="ctr"/>
                      <a:endParaRPr lang="en-US" sz="2800" b="1" dirty="0"/>
                    </a:p>
                  </a:txBody>
                  <a:tcPr marL="54866" marR="54866" marT="27433" marB="27433"/>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b="1" dirty="0"/>
                        <a:t>AVOIDANCE</a:t>
                      </a:r>
                    </a:p>
                  </a:txBody>
                  <a:tcPr marL="54866" marR="54866" marT="27433" marB="27433"/>
                </a:tc>
                <a:tc>
                  <a:txBody>
                    <a:bodyPr/>
                    <a:lstStyle/>
                    <a:p>
                      <a:pPr marL="0" marR="0" lvl="0" indent="0" algn="ctr" defTabSz="914400" rtl="0" eaLnBrk="1" fontAlgn="base" latinLnBrk="0" hangingPunct="1">
                        <a:lnSpc>
                          <a:spcPct val="100000"/>
                        </a:lnSpc>
                        <a:spcBef>
                          <a:spcPts val="300"/>
                        </a:spcBef>
                        <a:spcAft>
                          <a:spcPts val="300"/>
                        </a:spcAft>
                        <a:buClr>
                          <a:srgbClr val="80B606"/>
                        </a:buClr>
                        <a:buSzPct val="89000"/>
                        <a:buFont typeface="Wingdings" charset="0"/>
                        <a:buNone/>
                        <a:tabLst>
                          <a:tab pos="914400" algn="l"/>
                        </a:tabLst>
                      </a:pPr>
                      <a:r>
                        <a:rPr kumimoji="0" lang="en-US" sz="2800" b="1" u="none" strike="noStrike" cap="none" normalizeH="0" baseline="0" dirty="0">
                          <a:ln>
                            <a:noFill/>
                          </a:ln>
                          <a:solidFill>
                            <a:srgbClr val="000000"/>
                          </a:solidFill>
                          <a:effectLst/>
                          <a:sym typeface="Times New Roman" charset="0"/>
                        </a:rPr>
                        <a:t>ENGAGEMENT</a:t>
                      </a:r>
                      <a:endParaRPr kumimoji="0" lang="en-US" sz="2800" b="1" i="0" u="none" strike="noStrike" cap="none" normalizeH="0" baseline="0" dirty="0">
                        <a:ln>
                          <a:noFill/>
                        </a:ln>
                        <a:solidFill>
                          <a:srgbClr val="000000"/>
                        </a:solidFill>
                        <a:effectLst/>
                        <a:latin typeface="+mn-lt"/>
                        <a:ea typeface="ヒラギノ角ゴ ProN W3" charset="0"/>
                        <a:cs typeface="Arial" charset="0"/>
                        <a:sym typeface="Times New Roman" charset="0"/>
                      </a:endParaRPr>
                    </a:p>
                  </a:txBody>
                  <a:tcPr marL="54866" marR="54866" marT="27433" marB="27433"/>
                </a:tc>
                <a:extLst>
                  <a:ext uri="{0D108BD9-81ED-4DB2-BD59-A6C34878D82A}">
                    <a16:rowId xmlns:a16="http://schemas.microsoft.com/office/drawing/2014/main" val="10001"/>
                  </a:ext>
                </a:extLst>
              </a:tr>
              <a:tr h="1571256">
                <a:tc vMerge="1">
                  <a:txBody>
                    <a:bodyPr/>
                    <a:lstStyle/>
                    <a:p>
                      <a:endParaRPr lang="en-US" dirty="0"/>
                    </a:p>
                  </a:txBody>
                  <a:tcPr>
                    <a:solidFill>
                      <a:schemeClr val="bg1">
                        <a:lumMod val="85000"/>
                      </a:schemeClr>
                    </a:solidFill>
                  </a:tcPr>
                </a:tc>
                <a:tc>
                  <a:txBody>
                    <a:bodyPr/>
                    <a:lstStyle/>
                    <a:p>
                      <a:r>
                        <a:rPr lang="en-US" sz="2400" b="1" dirty="0"/>
                        <a:t>Actions</a:t>
                      </a:r>
                      <a:r>
                        <a:rPr lang="en-US" sz="2400" b="1" baseline="0" dirty="0"/>
                        <a:t> context</a:t>
                      </a:r>
                      <a:endParaRPr lang="en-US" sz="2400" b="1" dirty="0"/>
                    </a:p>
                  </a:txBody>
                  <a:tcPr marL="54866" marR="54866" marT="27433" marB="27433"/>
                </a:tc>
                <a:tc>
                  <a:txBody>
                    <a:bodyPr/>
                    <a:lstStyle/>
                    <a:p>
                      <a:r>
                        <a:rPr kumimoji="0" lang="en-US" sz="2400" b="0" u="none" strike="noStrike" cap="none" normalizeH="0" baseline="0" dirty="0">
                          <a:ln>
                            <a:noFill/>
                          </a:ln>
                          <a:solidFill>
                            <a:srgbClr val="FF0000"/>
                          </a:solidFill>
                          <a:effectLst/>
                          <a:sym typeface="Times New Roman" charset="0"/>
                        </a:rPr>
                        <a:t> </a:t>
                      </a:r>
                      <a:r>
                        <a:rPr kumimoji="0" lang="en-US" sz="4000" b="0" u="none" strike="noStrike" cap="none" normalizeH="0" baseline="0" dirty="0">
                          <a:ln>
                            <a:noFill/>
                          </a:ln>
                          <a:solidFill>
                            <a:srgbClr val="FF0000"/>
                          </a:solidFill>
                          <a:effectLst/>
                          <a:sym typeface="Times New Roman" charset="0"/>
                        </a:rPr>
                        <a:t>C</a:t>
                      </a:r>
                      <a:r>
                        <a:rPr kumimoji="0" lang="en-US" sz="2400" b="0" u="none" strike="noStrike" cap="none" normalizeH="0" baseline="0" dirty="0">
                          <a:ln>
                            <a:noFill/>
                          </a:ln>
                          <a:solidFill>
                            <a:schemeClr val="tx1"/>
                          </a:solidFill>
                          <a:effectLst/>
                          <a:sym typeface="Times New Roman" charset="0"/>
                        </a:rPr>
                        <a:t>ontext </a:t>
                      </a:r>
                    </a:p>
                    <a:p>
                      <a:r>
                        <a:rPr kumimoji="0" lang="en-US" sz="2000" b="0" u="none" strike="noStrike" cap="none" normalizeH="0" baseline="0" dirty="0">
                          <a:ln>
                            <a:noFill/>
                          </a:ln>
                          <a:solidFill>
                            <a:schemeClr val="tx1"/>
                          </a:solidFill>
                          <a:effectLst/>
                          <a:sym typeface="Times New Roman" charset="0"/>
                        </a:rPr>
                        <a:t>Behavioral avoidance (BA) reduces  connection with &amp; gaps between patient passions / needs and life outcomes. Leads to symptom of distress.</a:t>
                      </a:r>
                      <a:endParaRPr kumimoji="0" lang="en-US" sz="2000" b="0" i="0" u="none" strike="noStrike" cap="none" normalizeH="0" baseline="0" dirty="0">
                        <a:ln>
                          <a:noFill/>
                        </a:ln>
                        <a:solidFill>
                          <a:schemeClr val="tx1"/>
                        </a:solidFill>
                        <a:effectLst/>
                        <a:latin typeface="+mn-lt"/>
                        <a:ea typeface="ヒラギノ角ゴ ProN W3" charset="0"/>
                        <a:cs typeface="Arial" charset="0"/>
                        <a:sym typeface="Times New Roman" charset="0"/>
                      </a:endParaRPr>
                    </a:p>
                  </a:txBody>
                  <a:tcPr marL="54866" marR="54866" marT="27433" marB="27433"/>
                </a:tc>
                <a:tc>
                  <a:txBody>
                    <a:bodyPr/>
                    <a:lstStyle/>
                    <a:p>
                      <a:pPr marL="0" marR="0" lvl="0" indent="0" algn="l" defTabSz="914400" rtl="0" eaLnBrk="1" fontAlgn="base" latinLnBrk="0" hangingPunct="1">
                        <a:lnSpc>
                          <a:spcPct val="100000"/>
                        </a:lnSpc>
                        <a:spcBef>
                          <a:spcPts val="300"/>
                        </a:spcBef>
                        <a:spcAft>
                          <a:spcPts val="300"/>
                        </a:spcAft>
                        <a:buClr>
                          <a:srgbClr val="80B606"/>
                        </a:buClr>
                        <a:buSzPct val="89000"/>
                        <a:buFont typeface="Wingdings" charset="0"/>
                        <a:buNone/>
                        <a:tabLst>
                          <a:tab pos="914400" algn="l"/>
                        </a:tabLst>
                      </a:pPr>
                      <a:r>
                        <a:rPr kumimoji="0" lang="en-US" sz="4000" b="0" u="none" strike="noStrike" cap="none" normalizeH="0" baseline="0" dirty="0">
                          <a:ln>
                            <a:noFill/>
                          </a:ln>
                          <a:solidFill>
                            <a:srgbClr val="FF0000"/>
                          </a:solidFill>
                          <a:effectLst/>
                          <a:sym typeface="Times New Roman" charset="0"/>
                        </a:rPr>
                        <a:t>E</a:t>
                      </a:r>
                      <a:r>
                        <a:rPr kumimoji="0" lang="en-US" sz="2400" b="0" u="none" strike="noStrike" cap="none" normalizeH="0" baseline="0" dirty="0">
                          <a:ln>
                            <a:noFill/>
                          </a:ln>
                          <a:solidFill>
                            <a:schemeClr val="tx1"/>
                          </a:solidFill>
                          <a:effectLst/>
                          <a:sym typeface="Times New Roman" charset="0"/>
                        </a:rPr>
                        <a:t>xperiment</a:t>
                      </a:r>
                    </a:p>
                    <a:p>
                      <a:pPr marL="0" marR="0" lvl="0" indent="0" algn="l" defTabSz="914400" rtl="0" eaLnBrk="1" fontAlgn="base" latinLnBrk="0" hangingPunct="1">
                        <a:lnSpc>
                          <a:spcPct val="100000"/>
                        </a:lnSpc>
                        <a:spcBef>
                          <a:spcPts val="300"/>
                        </a:spcBef>
                        <a:spcAft>
                          <a:spcPts val="300"/>
                        </a:spcAft>
                        <a:buClr>
                          <a:srgbClr val="80B606"/>
                        </a:buClr>
                        <a:buSzPct val="89000"/>
                        <a:buFont typeface="Wingdings" charset="0"/>
                        <a:buNone/>
                        <a:tabLst>
                          <a:tab pos="914400" algn="l"/>
                        </a:tabLst>
                      </a:pPr>
                      <a:r>
                        <a:rPr kumimoji="0" lang="en-US" sz="2000" b="0" u="none" strike="noStrike" cap="none" normalizeH="0" baseline="0" dirty="0">
                          <a:ln>
                            <a:noFill/>
                          </a:ln>
                          <a:solidFill>
                            <a:schemeClr val="tx1"/>
                          </a:solidFill>
                          <a:effectLst/>
                          <a:sym typeface="Times New Roman" charset="0"/>
                        </a:rPr>
                        <a:t>Value-consistent approach behaviors, increase positive emotion, build strength in approach behaviors and ability to persist in presence of distressing private experiences</a:t>
                      </a:r>
                      <a:endParaRPr kumimoji="0" lang="en-US" sz="2000" b="0" i="0" u="none" strike="noStrike" cap="none" normalizeH="0" baseline="0" dirty="0">
                        <a:ln>
                          <a:noFill/>
                        </a:ln>
                        <a:solidFill>
                          <a:schemeClr val="tx1"/>
                        </a:solidFill>
                        <a:effectLst/>
                        <a:latin typeface="+mn-lt"/>
                        <a:ea typeface="ヒラギノ角ゴ ProN W3" charset="0"/>
                        <a:cs typeface="Arial" charset="0"/>
                        <a:sym typeface="Times New Roman" charset="0"/>
                      </a:endParaRPr>
                    </a:p>
                  </a:txBody>
                  <a:tcPr marL="54866" marR="54866" marT="27433" marB="27433"/>
                </a:tc>
                <a:extLst>
                  <a:ext uri="{0D108BD9-81ED-4DB2-BD59-A6C34878D82A}">
                    <a16:rowId xmlns:a16="http://schemas.microsoft.com/office/drawing/2014/main" val="10002"/>
                  </a:ext>
                </a:extLst>
              </a:tr>
              <a:tr h="1571256">
                <a:tc vMerge="1">
                  <a:txBody>
                    <a:bodyPr/>
                    <a:lstStyle/>
                    <a:p>
                      <a:endParaRPr lang="en-US" dirty="0"/>
                    </a:p>
                  </a:txBody>
                  <a:tcPr>
                    <a:solidFill>
                      <a:schemeClr val="bg1">
                        <a:lumMod val="85000"/>
                      </a:schemeClr>
                    </a:solidFill>
                  </a:tcPr>
                </a:tc>
                <a:tc>
                  <a:txBody>
                    <a:bodyPr/>
                    <a:lstStyle/>
                    <a:p>
                      <a:r>
                        <a:rPr lang="en-US" sz="2400" b="1" dirty="0"/>
                        <a:t>Private events context</a:t>
                      </a:r>
                    </a:p>
                  </a:txBody>
                  <a:tcPr marL="54866" marR="54866" marT="27433" marB="27433"/>
                </a:tc>
                <a:tc>
                  <a:txBody>
                    <a:bodyPr/>
                    <a:lstStyle/>
                    <a:p>
                      <a:pPr marL="0" indent="0">
                        <a:buFont typeface="Arial"/>
                        <a:buNone/>
                      </a:pPr>
                      <a:r>
                        <a:rPr lang="en-US" sz="4000" dirty="0">
                          <a:solidFill>
                            <a:srgbClr val="FF0000"/>
                          </a:solidFill>
                        </a:rPr>
                        <a:t>A</a:t>
                      </a:r>
                      <a:r>
                        <a:rPr lang="en-US" sz="2400" dirty="0">
                          <a:solidFill>
                            <a:schemeClr val="tx1"/>
                          </a:solidFill>
                        </a:rPr>
                        <a:t>voidance</a:t>
                      </a:r>
                    </a:p>
                    <a:p>
                      <a:pPr marL="0" indent="0">
                        <a:buFont typeface="Arial"/>
                        <a:buNone/>
                      </a:pPr>
                      <a:r>
                        <a:rPr lang="en-US" sz="2000" dirty="0">
                          <a:solidFill>
                            <a:schemeClr val="tx1"/>
                          </a:solidFill>
                        </a:rPr>
                        <a:t>BA is controlled by emotional avoidance rules. Paradoxical result is increase in need to avoid, Cycle of more symptoms of distress,</a:t>
                      </a:r>
                      <a:r>
                        <a:rPr lang="en-US" sz="2000" baseline="0" dirty="0">
                          <a:solidFill>
                            <a:schemeClr val="tx1"/>
                          </a:solidFill>
                        </a:rPr>
                        <a:t> more avoidance</a:t>
                      </a:r>
                      <a:r>
                        <a:rPr lang="en-US" sz="2000" dirty="0">
                          <a:solidFill>
                            <a:schemeClr val="tx1"/>
                          </a:solidFill>
                        </a:rPr>
                        <a:t> </a:t>
                      </a:r>
                      <a:endParaRPr lang="en-US" sz="2000" dirty="0">
                        <a:solidFill>
                          <a:srgbClr val="FF0000"/>
                        </a:solidFill>
                      </a:endParaRPr>
                    </a:p>
                  </a:txBody>
                  <a:tcPr marL="54866" marR="54866" marT="27433" marB="27433"/>
                </a:tc>
                <a:tc>
                  <a:txBody>
                    <a:bodyPr/>
                    <a:lstStyle/>
                    <a:p>
                      <a:pPr marL="0" marR="0" lvl="0" indent="0" algn="l" defTabSz="914400" rtl="0" eaLnBrk="1" fontAlgn="base" latinLnBrk="0" hangingPunct="1">
                        <a:lnSpc>
                          <a:spcPct val="100000"/>
                        </a:lnSpc>
                        <a:spcBef>
                          <a:spcPts val="300"/>
                        </a:spcBef>
                        <a:spcAft>
                          <a:spcPts val="300"/>
                        </a:spcAft>
                        <a:buClr>
                          <a:srgbClr val="FF0000"/>
                        </a:buClr>
                        <a:buSzPct val="89000"/>
                        <a:buFont typeface="Wingdings" charset="2"/>
                        <a:buNone/>
                        <a:tabLst>
                          <a:tab pos="914400" algn="l"/>
                        </a:tabLst>
                      </a:pPr>
                      <a:r>
                        <a:rPr kumimoji="0" lang="en-US" sz="4000" b="0" u="none" strike="noStrike" cap="none" normalizeH="0" baseline="0" dirty="0">
                          <a:ln>
                            <a:noFill/>
                          </a:ln>
                          <a:solidFill>
                            <a:srgbClr val="FF0000"/>
                          </a:solidFill>
                          <a:effectLst/>
                          <a:sym typeface="Times New Roman" charset="0"/>
                        </a:rPr>
                        <a:t>R</a:t>
                      </a:r>
                      <a:r>
                        <a:rPr kumimoji="0" lang="en-US" sz="2400" b="0" u="none" strike="noStrike" cap="none" normalizeH="0" baseline="0" dirty="0">
                          <a:ln>
                            <a:noFill/>
                          </a:ln>
                          <a:solidFill>
                            <a:schemeClr val="tx1"/>
                          </a:solidFill>
                          <a:effectLst/>
                          <a:sym typeface="Times New Roman" charset="0"/>
                        </a:rPr>
                        <a:t>eframe:</a:t>
                      </a:r>
                    </a:p>
                    <a:p>
                      <a:pPr marL="0" marR="0" lvl="0" indent="0" algn="l" defTabSz="914400" rtl="0" eaLnBrk="1" fontAlgn="base" latinLnBrk="0" hangingPunct="1">
                        <a:lnSpc>
                          <a:spcPct val="100000"/>
                        </a:lnSpc>
                        <a:spcBef>
                          <a:spcPts val="300"/>
                        </a:spcBef>
                        <a:spcAft>
                          <a:spcPts val="300"/>
                        </a:spcAft>
                        <a:buClr>
                          <a:srgbClr val="FF0000"/>
                        </a:buClr>
                        <a:buSzPct val="89000"/>
                        <a:buFont typeface="Wingdings" charset="2"/>
                        <a:buNone/>
                        <a:tabLst>
                          <a:tab pos="914400" algn="l"/>
                        </a:tabLst>
                      </a:pPr>
                      <a:r>
                        <a:rPr kumimoji="0" lang="en-US" sz="2000" b="0" u="none" strike="noStrike" cap="none" normalizeH="0" baseline="0" dirty="0">
                          <a:ln>
                            <a:noFill/>
                          </a:ln>
                          <a:solidFill>
                            <a:schemeClr val="tx1"/>
                          </a:solidFill>
                          <a:effectLst/>
                          <a:sym typeface="Times New Roman" charset="0"/>
                        </a:rPr>
                        <a:t>Reshape rules supporting avoidance or replace with rules supporting emotional acceptance and approach behaviors (i.e., openness and engagement) </a:t>
                      </a:r>
                      <a:endParaRPr kumimoji="0" lang="en-US" sz="2000" b="0" i="0" u="none" strike="noStrike" cap="none" normalizeH="0" baseline="0" dirty="0">
                        <a:ln>
                          <a:noFill/>
                        </a:ln>
                        <a:solidFill>
                          <a:schemeClr val="tx1"/>
                        </a:solidFill>
                        <a:effectLst/>
                        <a:latin typeface="+mn-lt"/>
                        <a:ea typeface="ヒラギノ角ゴ ProN W3" charset="0"/>
                        <a:cs typeface="Arial" charset="0"/>
                        <a:sym typeface="Times New Roman" charset="0"/>
                      </a:endParaRPr>
                    </a:p>
                  </a:txBody>
                  <a:tcPr marL="54866" marR="54866" marT="27433" marB="27433"/>
                </a:tc>
                <a:extLst>
                  <a:ext uri="{0D108BD9-81ED-4DB2-BD59-A6C34878D82A}">
                    <a16:rowId xmlns:a16="http://schemas.microsoft.com/office/drawing/2014/main" val="10003"/>
                  </a:ext>
                </a:extLst>
              </a:tr>
            </a:tbl>
          </a:graphicData>
        </a:graphic>
      </p:graphicFrame>
      <p:sp>
        <p:nvSpPr>
          <p:cNvPr id="57345" name="Slide Number Placeholder 3">
            <a:extLst>
              <a:ext uri="{FF2B5EF4-FFF2-40B4-BE49-F238E27FC236}">
                <a16:creationId xmlns:a16="http://schemas.microsoft.com/office/drawing/2014/main" id="{E06B64A5-B4EF-9F43-AD0C-8CD903D8B452}"/>
              </a:ext>
            </a:extLst>
          </p:cNvPr>
          <p:cNvSpPr>
            <a:spLocks noGrp="1"/>
          </p:cNvSpPr>
          <p:nvPr>
            <p:ph type="sldNum" sz="quarter" idx="12"/>
          </p:nvPr>
        </p:nvSpPr>
        <p:spPr>
          <a:xfrm>
            <a:off x="8857488" y="8185150"/>
            <a:ext cx="2133600" cy="365125"/>
          </a:xfrm>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fld id="{DB599EDB-900D-3046-9E2D-A4203BEC7053}" type="slidenum">
              <a:rPr lang="en-US" altLang="en-US"/>
              <a:pPr/>
              <a:t>12</a:t>
            </a:fld>
            <a:endParaRPr lang="en-US" altLang="en-US" dirty="0"/>
          </a:p>
        </p:txBody>
      </p:sp>
    </p:spTree>
    <p:extLst>
      <p:ext uri="{BB962C8B-B14F-4D97-AF65-F5344CB8AC3E}">
        <p14:creationId xmlns:p14="http://schemas.microsoft.com/office/powerpoint/2010/main" val="3293533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370" name="Title 1">
            <a:extLst>
              <a:ext uri="{FF2B5EF4-FFF2-40B4-BE49-F238E27FC236}">
                <a16:creationId xmlns:a16="http://schemas.microsoft.com/office/drawing/2014/main" id="{65525F4D-8A36-0D43-9B8E-3AB4E9B93DD0}"/>
              </a:ext>
            </a:extLst>
          </p:cNvPr>
          <p:cNvSpPr>
            <a:spLocks noGrp="1"/>
          </p:cNvSpPr>
          <p:nvPr>
            <p:ph type="title"/>
          </p:nvPr>
        </p:nvSpPr>
        <p:spPr>
          <a:xfrm>
            <a:off x="1008185" y="111029"/>
            <a:ext cx="10293228" cy="1354731"/>
          </a:xfrm>
          <a:solidFill>
            <a:schemeClr val="accent1"/>
          </a:solidFill>
        </p:spPr>
        <p:txBody>
          <a:bodyPr anchor="ctr">
            <a:normAutofit/>
          </a:bodyPr>
          <a:lstStyle/>
          <a:p>
            <a:r>
              <a:rPr lang="en-US" altLang="en-US" sz="4000" b="1" dirty="0">
                <a:solidFill>
                  <a:schemeClr val="bg1"/>
                </a:solidFill>
              </a:rPr>
              <a:t>                     CARE          </a:t>
            </a:r>
          </a:p>
        </p:txBody>
      </p:sp>
      <p:pic>
        <p:nvPicPr>
          <p:cNvPr id="3" name="Content Placeholder 2" descr="A picture containing light&#10;&#10;Description automatically generated">
            <a:extLst>
              <a:ext uri="{FF2B5EF4-FFF2-40B4-BE49-F238E27FC236}">
                <a16:creationId xmlns:a16="http://schemas.microsoft.com/office/drawing/2014/main" id="{33E109DE-50B2-8343-8E1E-4239C87FDA2B}"/>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5401573" y="335656"/>
            <a:ext cx="5075785" cy="851252"/>
          </a:xfrm>
        </p:spPr>
      </p:pic>
      <p:graphicFrame>
        <p:nvGraphicFramePr>
          <p:cNvPr id="58373" name="Content Placeholder 5">
            <a:extLst>
              <a:ext uri="{FF2B5EF4-FFF2-40B4-BE49-F238E27FC236}">
                <a16:creationId xmlns:a16="http://schemas.microsoft.com/office/drawing/2014/main" id="{A63FDEFA-3D8C-E046-B9B3-804AD74491F0}"/>
              </a:ext>
            </a:extLst>
          </p:cNvPr>
          <p:cNvGraphicFramePr>
            <a:graphicFrameLocks/>
          </p:cNvGraphicFramePr>
          <p:nvPr>
            <p:extLst>
              <p:ext uri="{D42A27DB-BD31-4B8C-83A1-F6EECF244321}">
                <p14:modId xmlns:p14="http://schemas.microsoft.com/office/powerpoint/2010/main" val="1081131885"/>
              </p:ext>
            </p:extLst>
          </p:nvPr>
        </p:nvGraphicFramePr>
        <p:xfrm>
          <a:off x="1008185" y="1743075"/>
          <a:ext cx="10293228" cy="4558758"/>
        </p:xfrm>
        <a:graphic>
          <a:graphicData uri="http://schemas.openxmlformats.org/drawingml/2006/table">
            <a:tbl>
              <a:tblPr firstRow="1" bandRow="1">
                <a:tableStyleId>{69012ECD-51FC-41F1-AA8D-1B2483CD663E}</a:tableStyleId>
              </a:tblPr>
              <a:tblGrid>
                <a:gridCol w="543967">
                  <a:extLst>
                    <a:ext uri="{9D8B030D-6E8A-4147-A177-3AD203B41FA5}">
                      <a16:colId xmlns:a16="http://schemas.microsoft.com/office/drawing/2014/main" val="20000"/>
                    </a:ext>
                  </a:extLst>
                </a:gridCol>
                <a:gridCol w="1991148">
                  <a:extLst>
                    <a:ext uri="{9D8B030D-6E8A-4147-A177-3AD203B41FA5}">
                      <a16:colId xmlns:a16="http://schemas.microsoft.com/office/drawing/2014/main" val="20001"/>
                    </a:ext>
                  </a:extLst>
                </a:gridCol>
                <a:gridCol w="3700463">
                  <a:extLst>
                    <a:ext uri="{9D8B030D-6E8A-4147-A177-3AD203B41FA5}">
                      <a16:colId xmlns:a16="http://schemas.microsoft.com/office/drawing/2014/main" val="20002"/>
                    </a:ext>
                  </a:extLst>
                </a:gridCol>
                <a:gridCol w="4057650">
                  <a:extLst>
                    <a:ext uri="{9D8B030D-6E8A-4147-A177-3AD203B41FA5}">
                      <a16:colId xmlns:a16="http://schemas.microsoft.com/office/drawing/2014/main" val="20003"/>
                    </a:ext>
                  </a:extLst>
                </a:gridCol>
              </a:tblGrid>
              <a:tr h="487636">
                <a:tc rowSpan="4">
                  <a:txBody>
                    <a:bodyPr/>
                    <a:lstStyle/>
                    <a:p>
                      <a:pPr algn="ctr"/>
                      <a:r>
                        <a:rPr lang="en-US" sz="3200" dirty="0">
                          <a:solidFill>
                            <a:srgbClr val="000000"/>
                          </a:solidFill>
                        </a:rPr>
                        <a:t>BEHAVIOR</a:t>
                      </a:r>
                      <a:endParaRPr lang="en-US" sz="3200" dirty="0">
                        <a:solidFill>
                          <a:srgbClr val="000000"/>
                        </a:solidFill>
                        <a:latin typeface="+mn-lt"/>
                      </a:endParaRPr>
                    </a:p>
                  </a:txBody>
                  <a:tcPr marL="61961" marR="61961" marT="30980" marB="30980" vert="vert270"/>
                </a:tc>
                <a:tc gridSpan="3">
                  <a:txBody>
                    <a:bodyPr/>
                    <a:lstStyle/>
                    <a:p>
                      <a:pPr algn="ctr"/>
                      <a:r>
                        <a:rPr lang="en-US" sz="2800" b="1" cap="none" spc="340" baseline="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WORKABILITY</a:t>
                      </a:r>
                      <a:endParaRPr lang="en-US" sz="2800" b="1" cap="none" spc="340" baseline="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endParaRPr>
                    </a:p>
                  </a:txBody>
                  <a:tcPr marL="61961" marR="61961" marT="30980" marB="30980"/>
                </a:tc>
                <a:tc hMerge="1">
                  <a:txBody>
                    <a:bodyPr/>
                    <a:lstStyle/>
                    <a:p>
                      <a:endParaRPr lang="en-US"/>
                    </a:p>
                  </a:txBody>
                  <a:tcPr/>
                </a:tc>
                <a:tc hMerge="1">
                  <a:txBody>
                    <a:bodyPr/>
                    <a:lstStyle/>
                    <a:p>
                      <a:endParaRPr lang="en-US">
                        <a:latin typeface="+mn-lt"/>
                      </a:endParaRPr>
                    </a:p>
                  </a:txBody>
                  <a:tcPr>
                    <a:solidFill>
                      <a:schemeClr val="bg1">
                        <a:lumMod val="85000"/>
                      </a:schemeClr>
                    </a:solidFill>
                  </a:tcPr>
                </a:tc>
                <a:extLst>
                  <a:ext uri="{0D108BD9-81ED-4DB2-BD59-A6C34878D82A}">
                    <a16:rowId xmlns:a16="http://schemas.microsoft.com/office/drawing/2014/main" val="10000"/>
                  </a:ext>
                </a:extLst>
              </a:tr>
              <a:tr h="777322">
                <a:tc vMerge="1">
                  <a:txBody>
                    <a:bodyPr/>
                    <a:lstStyle/>
                    <a:p>
                      <a:endParaRPr lang="en-US"/>
                    </a:p>
                  </a:txBody>
                  <a:tcPr/>
                </a:tc>
                <a:tc>
                  <a:txBody>
                    <a:bodyPr/>
                    <a:lstStyle/>
                    <a:p>
                      <a:pPr algn="ctr"/>
                      <a:endParaRPr lang="en-US" sz="2400" b="1" dirty="0"/>
                    </a:p>
                  </a:txBody>
                  <a:tcPr marL="61961" marR="61961" marT="30980" marB="3098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1" baseline="0" dirty="0"/>
                        <a:t>Problem Focused Interview</a:t>
                      </a:r>
                      <a:endParaRPr lang="en-US" sz="2400" b="1" dirty="0"/>
                    </a:p>
                  </a:txBody>
                  <a:tcPr marL="61961" marR="61961" marT="30980" marB="30980"/>
                </a:tc>
                <a:tc>
                  <a:txBody>
                    <a:bodyPr/>
                    <a:lstStyle/>
                    <a:p>
                      <a:pPr marL="0" marR="0" lvl="0" indent="0" algn="ctr" defTabSz="914400" rtl="0" eaLnBrk="1" fontAlgn="base" latinLnBrk="0" hangingPunct="1">
                        <a:lnSpc>
                          <a:spcPct val="100000"/>
                        </a:lnSpc>
                        <a:spcBef>
                          <a:spcPts val="300"/>
                        </a:spcBef>
                        <a:spcAft>
                          <a:spcPts val="300"/>
                        </a:spcAft>
                        <a:buClr>
                          <a:srgbClr val="80B606"/>
                        </a:buClr>
                        <a:buSzPct val="89000"/>
                        <a:buFont typeface="Wingdings" charset="0"/>
                        <a:buNone/>
                        <a:tabLst>
                          <a:tab pos="914400" algn="l"/>
                        </a:tabLst>
                      </a:pPr>
                      <a:r>
                        <a:rPr kumimoji="0" lang="en-US" sz="2400" b="1" u="none" strike="noStrike" cap="none" normalizeH="0" baseline="0" dirty="0">
                          <a:ln>
                            <a:noFill/>
                          </a:ln>
                          <a:solidFill>
                            <a:srgbClr val="000000"/>
                          </a:solidFill>
                          <a:effectLst/>
                          <a:sym typeface="Times New Roman" charset="0"/>
                        </a:rPr>
                        <a:t>Solution Focused Interview</a:t>
                      </a:r>
                      <a:endParaRPr kumimoji="0" lang="en-US" sz="2400" b="1" i="0" u="none" strike="noStrike" cap="none" normalizeH="0" baseline="0" dirty="0">
                        <a:ln>
                          <a:noFill/>
                        </a:ln>
                        <a:solidFill>
                          <a:srgbClr val="000000"/>
                        </a:solidFill>
                        <a:effectLst/>
                        <a:latin typeface="+mn-lt"/>
                        <a:ea typeface="ヒラギノ角ゴ ProN W3" charset="0"/>
                        <a:cs typeface="Arial" charset="0"/>
                        <a:sym typeface="Times New Roman" charset="0"/>
                      </a:endParaRPr>
                    </a:p>
                  </a:txBody>
                  <a:tcPr marL="61961" marR="61961" marT="30980" marB="30980"/>
                </a:tc>
                <a:extLst>
                  <a:ext uri="{0D108BD9-81ED-4DB2-BD59-A6C34878D82A}">
                    <a16:rowId xmlns:a16="http://schemas.microsoft.com/office/drawing/2014/main" val="10001"/>
                  </a:ext>
                </a:extLst>
              </a:tr>
              <a:tr h="1646378">
                <a:tc vMerge="1">
                  <a:txBody>
                    <a:bodyPr/>
                    <a:lstStyle/>
                    <a:p>
                      <a:endParaRPr lang="en-US"/>
                    </a:p>
                  </a:txBody>
                  <a:tcPr>
                    <a:solidFill>
                      <a:schemeClr val="bg1">
                        <a:lumMod val="85000"/>
                      </a:schemeClr>
                    </a:solidFill>
                  </a:tcPr>
                </a:tc>
                <a:tc>
                  <a:txBody>
                    <a:bodyPr/>
                    <a:lstStyle/>
                    <a:p>
                      <a:r>
                        <a:rPr lang="en-US" sz="2000" b="1" dirty="0"/>
                        <a:t>Actions</a:t>
                      </a:r>
                      <a:r>
                        <a:rPr lang="en-US" sz="2000" b="1" baseline="0" dirty="0"/>
                        <a:t> </a:t>
                      </a:r>
                    </a:p>
                    <a:p>
                      <a:r>
                        <a:rPr lang="en-US" sz="2000" b="1" baseline="0" dirty="0"/>
                        <a:t>context</a:t>
                      </a:r>
                      <a:endParaRPr lang="en-US" sz="2000" b="1" dirty="0"/>
                    </a:p>
                  </a:txBody>
                  <a:tcPr marL="61961" marR="61961" marT="30980" marB="30980"/>
                </a:tc>
                <a:tc>
                  <a:txBody>
                    <a:bodyPr/>
                    <a:lstStyle/>
                    <a:p>
                      <a:r>
                        <a:rPr kumimoji="0" lang="en-US" sz="2800" b="0" u="none" strike="noStrike" cap="none" normalizeH="0" baseline="0" dirty="0">
                          <a:ln>
                            <a:noFill/>
                          </a:ln>
                          <a:solidFill>
                            <a:srgbClr val="FF0000"/>
                          </a:solidFill>
                          <a:effectLst/>
                          <a:sym typeface="Times New Roman" charset="0"/>
                        </a:rPr>
                        <a:t>C</a:t>
                      </a:r>
                      <a:r>
                        <a:rPr kumimoji="0" lang="en-US" sz="2000" b="0" u="none" strike="noStrike" cap="none" normalizeH="0" baseline="0" dirty="0">
                          <a:ln>
                            <a:noFill/>
                          </a:ln>
                          <a:solidFill>
                            <a:srgbClr val="000000"/>
                          </a:solidFill>
                          <a:effectLst/>
                          <a:sym typeface="Times New Roman" charset="0"/>
                        </a:rPr>
                        <a:t>ontextualize the “problem” and explore “costs” of avoidance. Establish context sensitivity (Workability)</a:t>
                      </a:r>
                      <a:endParaRPr kumimoji="0" lang="en-US" sz="2800" b="0" i="0" u="none" strike="noStrike" cap="none" normalizeH="0" baseline="0" dirty="0">
                        <a:ln>
                          <a:noFill/>
                        </a:ln>
                        <a:solidFill>
                          <a:srgbClr val="000000"/>
                        </a:solidFill>
                        <a:effectLst/>
                        <a:latin typeface="+mn-lt"/>
                        <a:ea typeface="ヒラギノ角ゴ ProN W3" charset="0"/>
                        <a:cs typeface="Arial" charset="0"/>
                        <a:sym typeface="Times New Roman" charset="0"/>
                      </a:endParaRPr>
                    </a:p>
                  </a:txBody>
                  <a:tcPr marL="61961" marR="61961" marT="30980" marB="30980"/>
                </a:tc>
                <a:tc>
                  <a:txBody>
                    <a:bodyPr/>
                    <a:lstStyle/>
                    <a:p>
                      <a:pPr marL="0" marR="0" lvl="0" indent="0" algn="l" defTabSz="914400" rtl="0" eaLnBrk="1" fontAlgn="base" latinLnBrk="0" hangingPunct="1">
                        <a:lnSpc>
                          <a:spcPct val="100000"/>
                        </a:lnSpc>
                        <a:spcBef>
                          <a:spcPts val="300"/>
                        </a:spcBef>
                        <a:spcAft>
                          <a:spcPts val="300"/>
                        </a:spcAft>
                        <a:buClr>
                          <a:srgbClr val="80B606"/>
                        </a:buClr>
                        <a:buSzPct val="89000"/>
                        <a:buFont typeface="Wingdings" charset="0"/>
                        <a:buNone/>
                        <a:tabLst>
                          <a:tab pos="914400" algn="l"/>
                        </a:tabLst>
                      </a:pPr>
                      <a:r>
                        <a:rPr kumimoji="0" lang="en-US" sz="2800" b="0" u="none" strike="noStrike" cap="none" normalizeH="0" baseline="0" dirty="0">
                          <a:ln>
                            <a:noFill/>
                          </a:ln>
                          <a:solidFill>
                            <a:srgbClr val="FF0000"/>
                          </a:solidFill>
                          <a:effectLst/>
                          <a:sym typeface="Times New Roman" charset="0"/>
                        </a:rPr>
                        <a:t>E</a:t>
                      </a:r>
                      <a:r>
                        <a:rPr kumimoji="0" lang="en-US" sz="2000" b="0" u="none" strike="noStrike" cap="none" normalizeH="0" baseline="0" dirty="0">
                          <a:ln>
                            <a:noFill/>
                          </a:ln>
                          <a:solidFill>
                            <a:schemeClr val="tx1"/>
                          </a:solidFill>
                          <a:effectLst/>
                          <a:sym typeface="Times New Roman" charset="0"/>
                        </a:rPr>
                        <a:t>xperiment with new approach behaviors instigated by new self-instructional rules. Teach skills that allow contingency shaped learning</a:t>
                      </a:r>
                      <a:endParaRPr kumimoji="0" lang="en-US" sz="2800" b="0" i="0" u="none" strike="noStrike" cap="none" normalizeH="0" baseline="0" dirty="0">
                        <a:ln>
                          <a:noFill/>
                        </a:ln>
                        <a:solidFill>
                          <a:srgbClr val="FF0000"/>
                        </a:solidFill>
                        <a:effectLst/>
                        <a:latin typeface="+mn-lt"/>
                        <a:ea typeface="ヒラギノ角ゴ ProN W3" charset="0"/>
                        <a:cs typeface="Arial" charset="0"/>
                        <a:sym typeface="Times New Roman" charset="0"/>
                      </a:endParaRPr>
                    </a:p>
                  </a:txBody>
                  <a:tcPr marL="61961" marR="61961" marT="30980" marB="30980"/>
                </a:tc>
                <a:extLst>
                  <a:ext uri="{0D108BD9-81ED-4DB2-BD59-A6C34878D82A}">
                    <a16:rowId xmlns:a16="http://schemas.microsoft.com/office/drawing/2014/main" val="10002"/>
                  </a:ext>
                </a:extLst>
              </a:tr>
              <a:tr h="1646378">
                <a:tc vMerge="1">
                  <a:txBody>
                    <a:bodyPr/>
                    <a:lstStyle/>
                    <a:p>
                      <a:endParaRPr lang="en-US"/>
                    </a:p>
                  </a:txBody>
                  <a:tcPr>
                    <a:solidFill>
                      <a:schemeClr val="bg1">
                        <a:lumMod val="85000"/>
                      </a:schemeClr>
                    </a:solidFill>
                  </a:tcPr>
                </a:tc>
                <a:tc>
                  <a:txBody>
                    <a:bodyPr/>
                    <a:lstStyle/>
                    <a:p>
                      <a:r>
                        <a:rPr lang="en-US" sz="2000" b="1" dirty="0"/>
                        <a:t>Private events context</a:t>
                      </a:r>
                    </a:p>
                  </a:txBody>
                  <a:tcPr marL="61961" marR="61961" marT="30980" marB="30980"/>
                </a:tc>
                <a:tc>
                  <a:txBody>
                    <a:bodyPr/>
                    <a:lstStyle/>
                    <a:p>
                      <a:pPr marL="0" indent="0">
                        <a:buFont typeface="Arial"/>
                        <a:buNone/>
                      </a:pPr>
                      <a:r>
                        <a:rPr lang="en-US" sz="2800" dirty="0">
                          <a:solidFill>
                            <a:srgbClr val="FF0000"/>
                          </a:solidFill>
                        </a:rPr>
                        <a:t>A</a:t>
                      </a:r>
                      <a:r>
                        <a:rPr lang="en-US" sz="2000" dirty="0"/>
                        <a:t>ssess and weaken</a:t>
                      </a:r>
                      <a:r>
                        <a:rPr lang="en-US" sz="2000" baseline="0" dirty="0"/>
                        <a:t> self-instructional rules that promote emotional and behavioral avoidance</a:t>
                      </a:r>
                      <a:endParaRPr lang="en-US" sz="2800" dirty="0"/>
                    </a:p>
                  </a:txBody>
                  <a:tcPr marL="61961" marR="61961" marT="30980" marB="30980"/>
                </a:tc>
                <a:tc>
                  <a:txBody>
                    <a:bodyPr/>
                    <a:lstStyle/>
                    <a:p>
                      <a:pPr marL="0" marR="0" lvl="0" indent="0" algn="l" defTabSz="914400" rtl="0" eaLnBrk="1" fontAlgn="base" latinLnBrk="0" hangingPunct="1">
                        <a:lnSpc>
                          <a:spcPct val="100000"/>
                        </a:lnSpc>
                        <a:spcBef>
                          <a:spcPts val="300"/>
                        </a:spcBef>
                        <a:spcAft>
                          <a:spcPts val="300"/>
                        </a:spcAft>
                        <a:buClr>
                          <a:srgbClr val="FF0000"/>
                        </a:buClr>
                        <a:buSzPct val="89000"/>
                        <a:buFont typeface="Wingdings" charset="2"/>
                        <a:buNone/>
                        <a:tabLst>
                          <a:tab pos="914400" algn="l"/>
                        </a:tabLst>
                      </a:pPr>
                      <a:r>
                        <a:rPr kumimoji="0" lang="en-US" sz="2800" b="0" u="none" strike="noStrike" cap="none" normalizeH="0" baseline="0" dirty="0">
                          <a:ln>
                            <a:noFill/>
                          </a:ln>
                          <a:solidFill>
                            <a:srgbClr val="FF0000"/>
                          </a:solidFill>
                          <a:effectLst/>
                          <a:sym typeface="Times New Roman" charset="0"/>
                        </a:rPr>
                        <a:t>R</a:t>
                      </a:r>
                      <a:r>
                        <a:rPr kumimoji="0" lang="en-US" sz="2000" b="0" u="none" strike="noStrike" cap="none" normalizeH="0" baseline="0" dirty="0">
                          <a:ln>
                            <a:noFill/>
                          </a:ln>
                          <a:solidFill>
                            <a:schemeClr val="tx1"/>
                          </a:solidFill>
                          <a:effectLst/>
                          <a:sym typeface="Times New Roman" charset="0"/>
                        </a:rPr>
                        <a:t>eformulate and articulate rules that connect distress with life values. Augment rules that enable acceptance and chosen action</a:t>
                      </a:r>
                      <a:endParaRPr kumimoji="0" lang="en-US" sz="2800" b="0" i="0" u="none" strike="noStrike" cap="none" normalizeH="0" baseline="0" dirty="0">
                        <a:ln>
                          <a:noFill/>
                        </a:ln>
                        <a:solidFill>
                          <a:srgbClr val="FF0000"/>
                        </a:solidFill>
                        <a:effectLst/>
                        <a:latin typeface="+mn-lt"/>
                        <a:ea typeface="ヒラギノ角ゴ ProN W3" charset="0"/>
                        <a:cs typeface="Arial" charset="0"/>
                        <a:sym typeface="Times New Roman" charset="0"/>
                      </a:endParaRPr>
                    </a:p>
                  </a:txBody>
                  <a:tcPr marL="61961" marR="61961" marT="30980" marB="30980"/>
                </a:tc>
                <a:extLst>
                  <a:ext uri="{0D108BD9-81ED-4DB2-BD59-A6C34878D82A}">
                    <a16:rowId xmlns:a16="http://schemas.microsoft.com/office/drawing/2014/main" val="10003"/>
                  </a:ext>
                </a:extLst>
              </a:tr>
            </a:tbl>
          </a:graphicData>
        </a:graphic>
      </p:graphicFrame>
      <p:sp>
        <p:nvSpPr>
          <p:cNvPr id="58369" name="Slide Number Placeholder 3">
            <a:extLst>
              <a:ext uri="{FF2B5EF4-FFF2-40B4-BE49-F238E27FC236}">
                <a16:creationId xmlns:a16="http://schemas.microsoft.com/office/drawing/2014/main" id="{5BC93AC2-27B0-154A-9644-DC19532E90E6}"/>
              </a:ext>
            </a:extLst>
          </p:cNvPr>
          <p:cNvSpPr>
            <a:spLocks noGrp="1"/>
          </p:cNvSpPr>
          <p:nvPr>
            <p:ph type="sldNum" sz="quarter" idx="12"/>
          </p:nvPr>
        </p:nvSpPr>
        <p:spPr>
          <a:xfrm>
            <a:off x="8534400" y="8160730"/>
            <a:ext cx="2133600" cy="365125"/>
          </a:xfrm>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fld id="{B843252F-0290-414F-81B1-0D8ADD046DA8}" type="slidenum">
              <a:rPr lang="en-US" altLang="en-US"/>
              <a:pPr/>
              <a:t>13</a:t>
            </a:fld>
            <a:endParaRPr lang="en-US" altLang="en-US" dirty="0"/>
          </a:p>
        </p:txBody>
      </p:sp>
    </p:spTree>
    <p:extLst>
      <p:ext uri="{BB962C8B-B14F-4D97-AF65-F5344CB8AC3E}">
        <p14:creationId xmlns:p14="http://schemas.microsoft.com/office/powerpoint/2010/main" val="2805011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CBEF99-AACB-B347-BFC2-FBE76B58E251}"/>
              </a:ext>
            </a:extLst>
          </p:cNvPr>
          <p:cNvSpPr>
            <a:spLocks noGrp="1"/>
          </p:cNvSpPr>
          <p:nvPr>
            <p:ph type="title"/>
          </p:nvPr>
        </p:nvSpPr>
        <p:spPr/>
        <p:txBody>
          <a:bodyPr/>
          <a:lstStyle/>
          <a:p>
            <a:r>
              <a:rPr lang="en-US" dirty="0"/>
              <a:t>Polls</a:t>
            </a:r>
          </a:p>
        </p:txBody>
      </p:sp>
      <p:sp>
        <p:nvSpPr>
          <p:cNvPr id="5" name="Text Placeholder 4">
            <a:extLst>
              <a:ext uri="{FF2B5EF4-FFF2-40B4-BE49-F238E27FC236}">
                <a16:creationId xmlns:a16="http://schemas.microsoft.com/office/drawing/2014/main" id="{D659F669-8F40-AC4A-BAE1-542294C7CE5F}"/>
              </a:ext>
            </a:extLst>
          </p:cNvPr>
          <p:cNvSpPr>
            <a:spLocks noGrp="1"/>
          </p:cNvSpPr>
          <p:nvPr>
            <p:ph type="body" idx="1"/>
          </p:nvPr>
        </p:nvSpPr>
        <p:spPr/>
        <p:txBody>
          <a:bodyPr/>
          <a:lstStyle/>
          <a:p>
            <a:r>
              <a:rPr lang="en-US" dirty="0"/>
              <a:t>Is this interesting? Relevant?</a:t>
            </a:r>
          </a:p>
        </p:txBody>
      </p:sp>
      <p:pic>
        <p:nvPicPr>
          <p:cNvPr id="10" name="Content Placeholder 9" descr="A group of people sitting at a table&#10;&#10;Description automatically generated">
            <a:extLst>
              <a:ext uri="{FF2B5EF4-FFF2-40B4-BE49-F238E27FC236}">
                <a16:creationId xmlns:a16="http://schemas.microsoft.com/office/drawing/2014/main" id="{F33A03BF-8D87-AB48-B55C-E3F85F589B2C}"/>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962289" y="2505075"/>
            <a:ext cx="4912784" cy="3684588"/>
          </a:xfrm>
        </p:spPr>
      </p:pic>
      <p:sp>
        <p:nvSpPr>
          <p:cNvPr id="7" name="Text Placeholder 6">
            <a:extLst>
              <a:ext uri="{FF2B5EF4-FFF2-40B4-BE49-F238E27FC236}">
                <a16:creationId xmlns:a16="http://schemas.microsoft.com/office/drawing/2014/main" id="{3DD9759D-3C27-B74A-BE20-063E91CB65AA}"/>
              </a:ext>
            </a:extLst>
          </p:cNvPr>
          <p:cNvSpPr>
            <a:spLocks noGrp="1"/>
          </p:cNvSpPr>
          <p:nvPr>
            <p:ph type="body" sz="quarter" idx="3"/>
          </p:nvPr>
        </p:nvSpPr>
        <p:spPr/>
        <p:txBody>
          <a:bodyPr/>
          <a:lstStyle/>
          <a:p>
            <a:r>
              <a:rPr lang="en-US" dirty="0"/>
              <a:t>Do you want to learn more? </a:t>
            </a:r>
          </a:p>
        </p:txBody>
      </p:sp>
      <p:pic>
        <p:nvPicPr>
          <p:cNvPr id="13" name="Content Placeholder 12" descr="A person standing posing for the camera&#10;&#10;Description automatically generated">
            <a:extLst>
              <a:ext uri="{FF2B5EF4-FFF2-40B4-BE49-F238E27FC236}">
                <a16:creationId xmlns:a16="http://schemas.microsoft.com/office/drawing/2014/main" id="{3B7181C4-6250-D64B-9DBA-0ABCFDC37E98}"/>
              </a:ext>
            </a:extLst>
          </p:cNvPr>
          <p:cNvPicPr>
            <a:picLocks noGrp="1" noChangeAspect="1"/>
          </p:cNvPicPr>
          <p:nvPr>
            <p:ph sz="quarter" idx="4"/>
          </p:nvPr>
        </p:nvPicPr>
        <p:blipFill>
          <a:blip r:embed="rId4">
            <a:extLst>
              <a:ext uri="{837473B0-CC2E-450A-ABE3-18F120FF3D39}">
                <a1611:picAttrSrcUrl xmlns:a1611="http://schemas.microsoft.com/office/drawing/2016/11/main" r:id="rId5"/>
              </a:ext>
            </a:extLst>
          </a:blip>
          <a:stretch>
            <a:fillRect/>
          </a:stretch>
        </p:blipFill>
        <p:spPr>
          <a:xfrm>
            <a:off x="7351806" y="2505075"/>
            <a:ext cx="3684588" cy="3684588"/>
          </a:xfrm>
        </p:spPr>
      </p:pic>
      <p:sp>
        <p:nvSpPr>
          <p:cNvPr id="11" name="TextBox 10">
            <a:extLst>
              <a:ext uri="{FF2B5EF4-FFF2-40B4-BE49-F238E27FC236}">
                <a16:creationId xmlns:a16="http://schemas.microsoft.com/office/drawing/2014/main" id="{488BB609-DC4A-484D-B21E-3F1C4B23C7AD}"/>
              </a:ext>
            </a:extLst>
          </p:cNvPr>
          <p:cNvSpPr txBox="1"/>
          <p:nvPr/>
        </p:nvSpPr>
        <p:spPr>
          <a:xfrm>
            <a:off x="962289" y="6189663"/>
            <a:ext cx="4912784" cy="230832"/>
          </a:xfrm>
          <a:prstGeom prst="rect">
            <a:avLst/>
          </a:prstGeom>
          <a:noFill/>
        </p:spPr>
        <p:txBody>
          <a:bodyPr wrap="square" rtlCol="0">
            <a:spAutoFit/>
          </a:bodyPr>
          <a:lstStyle/>
          <a:p>
            <a:r>
              <a:rPr lang="en-US" sz="900" dirty="0">
                <a:hlinkClick r:id="rId3" tooltip="https://www.flickr.com/photos/consumerist/614163183"/>
              </a:rPr>
              <a:t>This Photo</a:t>
            </a:r>
            <a:r>
              <a:rPr lang="en-US" sz="900" dirty="0"/>
              <a:t> by Unknown Author is licensed under </a:t>
            </a:r>
            <a:r>
              <a:rPr lang="en-US" sz="900" dirty="0">
                <a:hlinkClick r:id="rId6" tooltip="https://creativecommons.org/licenses/by/3.0/"/>
              </a:rPr>
              <a:t>CC BY</a:t>
            </a:r>
            <a:endParaRPr lang="en-US" sz="900" dirty="0"/>
          </a:p>
        </p:txBody>
      </p:sp>
      <p:sp>
        <p:nvSpPr>
          <p:cNvPr id="2" name="Slide Number Placeholder 1">
            <a:extLst>
              <a:ext uri="{FF2B5EF4-FFF2-40B4-BE49-F238E27FC236}">
                <a16:creationId xmlns:a16="http://schemas.microsoft.com/office/drawing/2014/main" id="{0C430E6F-C86A-2D41-8BF9-9EC2C297E725}"/>
              </a:ext>
            </a:extLst>
          </p:cNvPr>
          <p:cNvSpPr>
            <a:spLocks noGrp="1"/>
          </p:cNvSpPr>
          <p:nvPr>
            <p:ph type="sldNum" sz="quarter" idx="12"/>
          </p:nvPr>
        </p:nvSpPr>
        <p:spPr/>
        <p:txBody>
          <a:bodyPr/>
          <a:lstStyle/>
          <a:p>
            <a:fld id="{6F41F789-9E76-334F-A550-12DFA3AC8154}" type="slidenum">
              <a:rPr lang="en-US" smtClean="0"/>
              <a:t>14</a:t>
            </a:fld>
            <a:endParaRPr lang="en-US" dirty="0"/>
          </a:p>
        </p:txBody>
      </p:sp>
    </p:spTree>
    <p:extLst>
      <p:ext uri="{BB962C8B-B14F-4D97-AF65-F5344CB8AC3E}">
        <p14:creationId xmlns:p14="http://schemas.microsoft.com/office/powerpoint/2010/main" val="2363223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8E218-53A8-4D46-A961-4E2607C9F44A}"/>
              </a:ext>
            </a:extLst>
          </p:cNvPr>
          <p:cNvSpPr>
            <a:spLocks noGrp="1"/>
          </p:cNvSpPr>
          <p:nvPr>
            <p:ph type="title"/>
          </p:nvPr>
        </p:nvSpPr>
        <p:spPr/>
        <p:txBody>
          <a:bodyPr/>
          <a:lstStyle/>
          <a:p>
            <a:pPr algn="ctr"/>
            <a:r>
              <a:rPr lang="en-US" dirty="0"/>
              <a:t>Video Demonstration</a:t>
            </a:r>
          </a:p>
        </p:txBody>
      </p:sp>
      <p:sp>
        <p:nvSpPr>
          <p:cNvPr id="3" name="Content Placeholder 2">
            <a:extLst>
              <a:ext uri="{FF2B5EF4-FFF2-40B4-BE49-F238E27FC236}">
                <a16:creationId xmlns:a16="http://schemas.microsoft.com/office/drawing/2014/main" id="{B0514A25-AAA5-FB4B-8892-505579985766}"/>
              </a:ext>
            </a:extLst>
          </p:cNvPr>
          <p:cNvSpPr>
            <a:spLocks noGrp="1"/>
          </p:cNvSpPr>
          <p:nvPr>
            <p:ph idx="1"/>
          </p:nvPr>
        </p:nvSpPr>
        <p:spPr>
          <a:xfrm>
            <a:off x="838200" y="2138361"/>
            <a:ext cx="10515600" cy="4351338"/>
          </a:xfrm>
        </p:spPr>
        <p:txBody>
          <a:bodyPr>
            <a:normAutofit/>
          </a:bodyPr>
          <a:lstStyle/>
          <a:p>
            <a:pPr marL="0" indent="0">
              <a:buNone/>
            </a:pPr>
            <a:r>
              <a:rPr lang="en-US" dirty="0"/>
              <a:t>Pair up with a partner.  Watch the video of divorced father in recovery struggling with social anxiety and avoidance. Link your observations to CARE. Use these questions to shape your discussion after the video. </a:t>
            </a:r>
          </a:p>
          <a:p>
            <a:pPr marL="0" indent="0">
              <a:buNone/>
            </a:pPr>
            <a:endParaRPr lang="en-US" dirty="0"/>
          </a:p>
          <a:p>
            <a:pPr lvl="1"/>
            <a:r>
              <a:rPr lang="en-US" dirty="0"/>
              <a:t>What does the therapist do to establish context and consequences?</a:t>
            </a:r>
          </a:p>
          <a:p>
            <a:pPr lvl="1"/>
            <a:r>
              <a:rPr lang="en-US" dirty="0"/>
              <a:t>What does therapist do to uncover and influence avoidance?</a:t>
            </a:r>
          </a:p>
          <a:p>
            <a:pPr lvl="1"/>
            <a:r>
              <a:rPr lang="en-US" dirty="0"/>
              <a:t>How does the therapist help the client reshape self-instructions to avoid, so that self-instructions better support emotional acceptance and approach behaviors?</a:t>
            </a:r>
          </a:p>
          <a:p>
            <a:pPr lvl="1"/>
            <a:r>
              <a:rPr lang="en-US" dirty="0"/>
              <a:t>What does the therapist do to enhance client behavioral variability?</a:t>
            </a:r>
          </a:p>
        </p:txBody>
      </p:sp>
      <p:pic>
        <p:nvPicPr>
          <p:cNvPr id="5" name="Picture 4" descr="A picture containing clock, drawing&#10;&#10;Description automatically generated">
            <a:extLst>
              <a:ext uri="{FF2B5EF4-FFF2-40B4-BE49-F238E27FC236}">
                <a16:creationId xmlns:a16="http://schemas.microsoft.com/office/drawing/2014/main" id="{2DBC9E5B-2F8F-5C4D-A4E7-F9E4569A755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400174" y="287337"/>
            <a:ext cx="1538287" cy="1538287"/>
          </a:xfrm>
          <a:prstGeom prst="rect">
            <a:avLst/>
          </a:prstGeom>
        </p:spPr>
      </p:pic>
      <p:sp>
        <p:nvSpPr>
          <p:cNvPr id="6" name="Slide Number Placeholder 5">
            <a:extLst>
              <a:ext uri="{FF2B5EF4-FFF2-40B4-BE49-F238E27FC236}">
                <a16:creationId xmlns:a16="http://schemas.microsoft.com/office/drawing/2014/main" id="{3E51BEC1-E29F-D44D-A0DE-98AF0E4DBFE6}"/>
              </a:ext>
            </a:extLst>
          </p:cNvPr>
          <p:cNvSpPr>
            <a:spLocks noGrp="1"/>
          </p:cNvSpPr>
          <p:nvPr>
            <p:ph type="sldNum" sz="quarter" idx="12"/>
          </p:nvPr>
        </p:nvSpPr>
        <p:spPr/>
        <p:txBody>
          <a:bodyPr/>
          <a:lstStyle/>
          <a:p>
            <a:fld id="{6F41F789-9E76-334F-A550-12DFA3AC8154}" type="slidenum">
              <a:rPr lang="en-US" smtClean="0"/>
              <a:t>15</a:t>
            </a:fld>
            <a:endParaRPr lang="en-US" dirty="0"/>
          </a:p>
        </p:txBody>
      </p:sp>
    </p:spTree>
    <p:extLst>
      <p:ext uri="{BB962C8B-B14F-4D97-AF65-F5344CB8AC3E}">
        <p14:creationId xmlns:p14="http://schemas.microsoft.com/office/powerpoint/2010/main" val="173060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0774F-5C09-824D-AF28-46E419869596}"/>
              </a:ext>
            </a:extLst>
          </p:cNvPr>
          <p:cNvSpPr>
            <a:spLocks noGrp="1"/>
          </p:cNvSpPr>
          <p:nvPr>
            <p:ph type="title"/>
          </p:nvPr>
        </p:nvSpPr>
        <p:spPr>
          <a:xfrm>
            <a:off x="642938" y="478074"/>
            <a:ext cx="2386012" cy="1493601"/>
          </a:xfrm>
        </p:spPr>
        <p:txBody>
          <a:bodyPr>
            <a:normAutofit fontScale="90000"/>
          </a:bodyPr>
          <a:lstStyle/>
          <a:p>
            <a:pPr algn="ctr"/>
            <a:r>
              <a:rPr lang="en-US" dirty="0"/>
              <a:t>Learning CARE</a:t>
            </a:r>
            <a:br>
              <a:rPr lang="en-US" dirty="0"/>
            </a:br>
            <a:r>
              <a:rPr lang="en-US" dirty="0"/>
              <a:t>20 mins.</a:t>
            </a:r>
          </a:p>
        </p:txBody>
      </p:sp>
      <p:sp>
        <p:nvSpPr>
          <p:cNvPr id="3" name="Content Placeholder 2">
            <a:extLst>
              <a:ext uri="{FF2B5EF4-FFF2-40B4-BE49-F238E27FC236}">
                <a16:creationId xmlns:a16="http://schemas.microsoft.com/office/drawing/2014/main" id="{56E30E29-043E-A24D-AC8F-FB982A873AB1}"/>
              </a:ext>
            </a:extLst>
          </p:cNvPr>
          <p:cNvSpPr>
            <a:spLocks noGrp="1"/>
          </p:cNvSpPr>
          <p:nvPr>
            <p:ph idx="1"/>
          </p:nvPr>
        </p:nvSpPr>
        <p:spPr>
          <a:xfrm>
            <a:off x="4157662" y="728663"/>
            <a:ext cx="7196137" cy="5448300"/>
          </a:xfrm>
        </p:spPr>
        <p:txBody>
          <a:bodyPr>
            <a:normAutofit/>
          </a:bodyPr>
          <a:lstStyle/>
          <a:p>
            <a:pPr marL="0" indent="0">
              <a:buNone/>
            </a:pPr>
            <a:r>
              <a:rPr lang="en-US" i="1" dirty="0"/>
              <a:t>1. Real play</a:t>
            </a:r>
            <a:r>
              <a:rPr lang="en-US" dirty="0"/>
              <a:t>* a not too difficult client situation with your partner. Try the CARE FLOW. </a:t>
            </a:r>
          </a:p>
          <a:p>
            <a:pPr lvl="1"/>
            <a:r>
              <a:rPr lang="en-US" dirty="0"/>
              <a:t>Be conscious of where you are in the session flow; okay not to get to the end</a:t>
            </a:r>
          </a:p>
          <a:p>
            <a:pPr lvl="1"/>
            <a:r>
              <a:rPr lang="en-US" dirty="0"/>
              <a:t>At 15 mins, “client” will give feedback to the “therapist” about what went well, what might be improved </a:t>
            </a:r>
          </a:p>
          <a:p>
            <a:pPr lvl="1"/>
            <a:r>
              <a:rPr lang="en-US" dirty="0"/>
              <a:t>Therapist talks about heir experience of using the CARE sequence</a:t>
            </a:r>
          </a:p>
          <a:p>
            <a:pPr marL="0" indent="0">
              <a:buNone/>
            </a:pPr>
            <a:r>
              <a:rPr lang="en-US" dirty="0"/>
              <a:t>2. Back to large group for questions</a:t>
            </a:r>
          </a:p>
          <a:p>
            <a:pPr marL="0" indent="0">
              <a:buNone/>
            </a:pPr>
            <a:r>
              <a:rPr lang="en-US" dirty="0"/>
              <a:t>3. Back to break-out with partner, reverse roles.</a:t>
            </a:r>
          </a:p>
          <a:p>
            <a:pPr marL="0" indent="0">
              <a:buNone/>
            </a:pPr>
            <a:r>
              <a:rPr lang="en-US" sz="2400" dirty="0"/>
              <a:t>*Real play means role playing with integrity to the role with the intention to help your partner learn.</a:t>
            </a:r>
          </a:p>
        </p:txBody>
      </p:sp>
      <p:pic>
        <p:nvPicPr>
          <p:cNvPr id="5" name="Picture 4" descr="A picture containing plastic, table, remote, phone&#10;&#10;Description automatically generated">
            <a:extLst>
              <a:ext uri="{FF2B5EF4-FFF2-40B4-BE49-F238E27FC236}">
                <a16:creationId xmlns:a16="http://schemas.microsoft.com/office/drawing/2014/main" id="{7E1A6C77-63A1-344E-BA58-5C607D2C02B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38138" y="2593975"/>
            <a:ext cx="3048000" cy="3022600"/>
          </a:xfrm>
          <a:prstGeom prst="rect">
            <a:avLst/>
          </a:prstGeom>
        </p:spPr>
      </p:pic>
      <p:sp>
        <p:nvSpPr>
          <p:cNvPr id="7" name="Slide Number Placeholder 6">
            <a:extLst>
              <a:ext uri="{FF2B5EF4-FFF2-40B4-BE49-F238E27FC236}">
                <a16:creationId xmlns:a16="http://schemas.microsoft.com/office/drawing/2014/main" id="{C178158F-D9F1-7B49-8376-E9EA5AECFA4E}"/>
              </a:ext>
            </a:extLst>
          </p:cNvPr>
          <p:cNvSpPr>
            <a:spLocks noGrp="1"/>
          </p:cNvSpPr>
          <p:nvPr>
            <p:ph type="sldNum" sz="quarter" idx="12"/>
          </p:nvPr>
        </p:nvSpPr>
        <p:spPr/>
        <p:txBody>
          <a:bodyPr/>
          <a:lstStyle/>
          <a:p>
            <a:fld id="{6F41F789-9E76-334F-A550-12DFA3AC8154}" type="slidenum">
              <a:rPr lang="en-US" smtClean="0"/>
              <a:t>16</a:t>
            </a:fld>
            <a:endParaRPr lang="en-US" dirty="0"/>
          </a:p>
        </p:txBody>
      </p:sp>
    </p:spTree>
    <p:extLst>
      <p:ext uri="{BB962C8B-B14F-4D97-AF65-F5344CB8AC3E}">
        <p14:creationId xmlns:p14="http://schemas.microsoft.com/office/powerpoint/2010/main" val="3840723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659F669-8F40-AC4A-BAE1-542294C7CE5F}"/>
              </a:ext>
            </a:extLst>
          </p:cNvPr>
          <p:cNvSpPr>
            <a:spLocks noGrp="1"/>
          </p:cNvSpPr>
          <p:nvPr>
            <p:ph type="body" idx="1"/>
          </p:nvPr>
        </p:nvSpPr>
        <p:spPr>
          <a:xfrm>
            <a:off x="608804" y="316315"/>
            <a:ext cx="7806533" cy="2041123"/>
          </a:xfrm>
        </p:spPr>
        <p:txBody>
          <a:bodyPr>
            <a:normAutofit/>
          </a:bodyPr>
          <a:lstStyle/>
          <a:p>
            <a:r>
              <a:rPr lang="en-US" sz="2800" dirty="0"/>
              <a:t>Clients</a:t>
            </a:r>
          </a:p>
          <a:p>
            <a:r>
              <a:rPr lang="en-US" sz="2800" b="0" i="1" dirty="0"/>
              <a:t>Did you experience a difference in your perspective on the context of your problem?</a:t>
            </a:r>
          </a:p>
        </p:txBody>
      </p:sp>
      <p:pic>
        <p:nvPicPr>
          <p:cNvPr id="13" name="Content Placeholder 12">
            <a:extLst>
              <a:ext uri="{FF2B5EF4-FFF2-40B4-BE49-F238E27FC236}">
                <a16:creationId xmlns:a16="http://schemas.microsoft.com/office/drawing/2014/main" id="{3B7181C4-6250-D64B-9DBA-0ABCFDC37E98}"/>
              </a:ext>
            </a:extLst>
          </p:cNvPr>
          <p:cNvPicPr>
            <a:picLocks noGrp="1" noChangeAspect="1"/>
          </p:cNvPicPr>
          <p:nvPr>
            <p:ph sz="quarter" idx="4"/>
          </p:nvPr>
        </p:nvPicPr>
        <p:blipFill>
          <a:blip r:embed="rId2">
            <a:extLst>
              <a:ext uri="{837473B0-CC2E-450A-ABE3-18F120FF3D39}">
                <a1611:picAttrSrcUrl xmlns:a1611="http://schemas.microsoft.com/office/drawing/2016/11/main" r:id="rId3"/>
              </a:ext>
            </a:extLst>
          </a:blip>
          <a:srcRect/>
          <a:stretch/>
        </p:blipFill>
        <p:spPr>
          <a:xfrm>
            <a:off x="1917707" y="3264611"/>
            <a:ext cx="4056639" cy="2702736"/>
          </a:xfrm>
        </p:spPr>
      </p:pic>
      <p:pic>
        <p:nvPicPr>
          <p:cNvPr id="17" name="Picture 16" descr="A close up of a street sign on a pole&#10;&#10;Description automatically generated">
            <a:extLst>
              <a:ext uri="{FF2B5EF4-FFF2-40B4-BE49-F238E27FC236}">
                <a16:creationId xmlns:a16="http://schemas.microsoft.com/office/drawing/2014/main" id="{34076B61-2084-A94F-82B8-FE5EE40EA2EA}"/>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558214" y="635545"/>
            <a:ext cx="2586072" cy="1721893"/>
          </a:xfrm>
          <a:prstGeom prst="rect">
            <a:avLst/>
          </a:prstGeom>
        </p:spPr>
      </p:pic>
      <p:sp>
        <p:nvSpPr>
          <p:cNvPr id="3" name="Slide Number Placeholder 2">
            <a:extLst>
              <a:ext uri="{FF2B5EF4-FFF2-40B4-BE49-F238E27FC236}">
                <a16:creationId xmlns:a16="http://schemas.microsoft.com/office/drawing/2014/main" id="{014C7568-9A49-CA4D-B0F9-14D0BCB1CDC6}"/>
              </a:ext>
            </a:extLst>
          </p:cNvPr>
          <p:cNvSpPr>
            <a:spLocks noGrp="1"/>
          </p:cNvSpPr>
          <p:nvPr>
            <p:ph type="sldNum" sz="quarter" idx="12"/>
          </p:nvPr>
        </p:nvSpPr>
        <p:spPr/>
        <p:txBody>
          <a:bodyPr/>
          <a:lstStyle/>
          <a:p>
            <a:fld id="{6F41F789-9E76-334F-A550-12DFA3AC8154}" type="slidenum">
              <a:rPr lang="en-US" smtClean="0"/>
              <a:t>17</a:t>
            </a:fld>
            <a:endParaRPr lang="en-US" dirty="0"/>
          </a:p>
        </p:txBody>
      </p:sp>
    </p:spTree>
    <p:extLst>
      <p:ext uri="{BB962C8B-B14F-4D97-AF65-F5344CB8AC3E}">
        <p14:creationId xmlns:p14="http://schemas.microsoft.com/office/powerpoint/2010/main" val="2979623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DD9759D-3C27-B74A-BE20-063E91CB65AA}"/>
              </a:ext>
            </a:extLst>
          </p:cNvPr>
          <p:cNvSpPr>
            <a:spLocks noGrp="1"/>
          </p:cNvSpPr>
          <p:nvPr>
            <p:ph type="body" sz="quarter" idx="3"/>
          </p:nvPr>
        </p:nvSpPr>
        <p:spPr>
          <a:xfrm>
            <a:off x="1100139" y="582613"/>
            <a:ext cx="4071936" cy="2846387"/>
          </a:xfrm>
        </p:spPr>
        <p:txBody>
          <a:bodyPr>
            <a:normAutofit/>
          </a:bodyPr>
          <a:lstStyle/>
          <a:p>
            <a:r>
              <a:rPr lang="en-US" dirty="0"/>
              <a:t>Clinician </a:t>
            </a:r>
          </a:p>
          <a:p>
            <a:endParaRPr lang="en-US" dirty="0"/>
          </a:p>
          <a:p>
            <a:pPr>
              <a:lnSpc>
                <a:spcPct val="120000"/>
              </a:lnSpc>
            </a:pPr>
            <a:r>
              <a:rPr lang="en-US" sz="2800" b="0" i="1" dirty="0"/>
              <a:t>Is there something from this exercise that you plan to use in practice?</a:t>
            </a:r>
          </a:p>
        </p:txBody>
      </p:sp>
      <p:pic>
        <p:nvPicPr>
          <p:cNvPr id="8" name="Picture 7" descr="A close up of a street sign on a pole&#10;&#10;Description automatically generated">
            <a:extLst>
              <a:ext uri="{FF2B5EF4-FFF2-40B4-BE49-F238E27FC236}">
                <a16:creationId xmlns:a16="http://schemas.microsoft.com/office/drawing/2014/main" id="{B3F3BA59-4917-F44D-AD43-A5701902CA6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401051" y="582613"/>
            <a:ext cx="2586072" cy="1721893"/>
          </a:xfrm>
          <a:prstGeom prst="rect">
            <a:avLst/>
          </a:prstGeom>
        </p:spPr>
      </p:pic>
      <p:pic>
        <p:nvPicPr>
          <p:cNvPr id="3" name="Picture 2" descr="A close up of a logo&#10;&#10;Description automatically generated">
            <a:extLst>
              <a:ext uri="{FF2B5EF4-FFF2-40B4-BE49-F238E27FC236}">
                <a16:creationId xmlns:a16="http://schemas.microsoft.com/office/drawing/2014/main" id="{1CDB2331-CCAB-6643-A222-D6FC71B6E7E9}"/>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5539321" y="2304506"/>
            <a:ext cx="3287179" cy="4260850"/>
          </a:xfrm>
          <a:prstGeom prst="rect">
            <a:avLst/>
          </a:prstGeom>
        </p:spPr>
      </p:pic>
      <p:sp>
        <p:nvSpPr>
          <p:cNvPr id="9" name="Slide Number Placeholder 8">
            <a:extLst>
              <a:ext uri="{FF2B5EF4-FFF2-40B4-BE49-F238E27FC236}">
                <a16:creationId xmlns:a16="http://schemas.microsoft.com/office/drawing/2014/main" id="{04986696-795F-5C47-BD7D-8FC8BDD61BE7}"/>
              </a:ext>
            </a:extLst>
          </p:cNvPr>
          <p:cNvSpPr>
            <a:spLocks noGrp="1"/>
          </p:cNvSpPr>
          <p:nvPr>
            <p:ph type="sldNum" sz="quarter" idx="12"/>
          </p:nvPr>
        </p:nvSpPr>
        <p:spPr/>
        <p:txBody>
          <a:bodyPr/>
          <a:lstStyle/>
          <a:p>
            <a:fld id="{6F41F789-9E76-334F-A550-12DFA3AC8154}" type="slidenum">
              <a:rPr lang="en-US" smtClean="0"/>
              <a:t>18</a:t>
            </a:fld>
            <a:endParaRPr lang="en-US" dirty="0"/>
          </a:p>
        </p:txBody>
      </p:sp>
    </p:spTree>
    <p:extLst>
      <p:ext uri="{BB962C8B-B14F-4D97-AF65-F5344CB8AC3E}">
        <p14:creationId xmlns:p14="http://schemas.microsoft.com/office/powerpoint/2010/main" val="1195422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BE016FD-B878-034B-8A00-64CF63D5E857}"/>
              </a:ext>
            </a:extLst>
          </p:cNvPr>
          <p:cNvSpPr>
            <a:spLocks noGrp="1"/>
          </p:cNvSpPr>
          <p:nvPr>
            <p:ph type="title"/>
          </p:nvPr>
        </p:nvSpPr>
        <p:spPr/>
        <p:txBody>
          <a:bodyPr>
            <a:normAutofit/>
          </a:bodyPr>
          <a:lstStyle/>
          <a:p>
            <a:r>
              <a:rPr lang="en-US" sz="3600" dirty="0"/>
              <a:t>Write in the chat</a:t>
            </a:r>
            <a:r>
              <a:rPr lang="en-US" sz="3600" dirty="0">
                <a:sym typeface="Wingdings" pitchFamily="2" charset="2"/>
              </a:rPr>
              <a:t></a:t>
            </a:r>
            <a:endParaRPr lang="en-US" sz="3600" dirty="0"/>
          </a:p>
        </p:txBody>
      </p:sp>
      <p:pic>
        <p:nvPicPr>
          <p:cNvPr id="11" name="Content Placeholder 10" descr="A picture containing person, phone, cellphone, holding&#10;&#10;Description automatically generated">
            <a:extLst>
              <a:ext uri="{FF2B5EF4-FFF2-40B4-BE49-F238E27FC236}">
                <a16:creationId xmlns:a16="http://schemas.microsoft.com/office/drawing/2014/main" id="{170EF9D0-8FC7-6F4F-BA19-5019B92A9029}"/>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5183188" y="1366837"/>
            <a:ext cx="6172200" cy="4114800"/>
          </a:xfrm>
        </p:spPr>
      </p:pic>
      <p:pic>
        <p:nvPicPr>
          <p:cNvPr id="16" name="Picture 15" descr="A screenshot of a cell phone&#10;&#10;Description automatically generated">
            <a:extLst>
              <a:ext uri="{FF2B5EF4-FFF2-40B4-BE49-F238E27FC236}">
                <a16:creationId xmlns:a16="http://schemas.microsoft.com/office/drawing/2014/main" id="{898B2F14-D940-E04D-A582-23606FDB3E2A}"/>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092288" y="2480618"/>
            <a:ext cx="3602125" cy="2943869"/>
          </a:xfrm>
          <a:prstGeom prst="rect">
            <a:avLst/>
          </a:prstGeom>
        </p:spPr>
      </p:pic>
      <p:sp>
        <p:nvSpPr>
          <p:cNvPr id="18" name="Slide Number Placeholder 17">
            <a:extLst>
              <a:ext uri="{FF2B5EF4-FFF2-40B4-BE49-F238E27FC236}">
                <a16:creationId xmlns:a16="http://schemas.microsoft.com/office/drawing/2014/main" id="{9FDFCFC0-9967-634F-9051-0CB43FFE2032}"/>
              </a:ext>
            </a:extLst>
          </p:cNvPr>
          <p:cNvSpPr>
            <a:spLocks noGrp="1"/>
          </p:cNvSpPr>
          <p:nvPr>
            <p:ph type="sldNum" sz="quarter" idx="12"/>
          </p:nvPr>
        </p:nvSpPr>
        <p:spPr/>
        <p:txBody>
          <a:bodyPr/>
          <a:lstStyle/>
          <a:p>
            <a:fld id="{6F41F789-9E76-334F-A550-12DFA3AC8154}" type="slidenum">
              <a:rPr lang="en-US" smtClean="0"/>
              <a:t>19</a:t>
            </a:fld>
            <a:endParaRPr lang="en-US" dirty="0"/>
          </a:p>
        </p:txBody>
      </p:sp>
    </p:spTree>
    <p:extLst>
      <p:ext uri="{BB962C8B-B14F-4D97-AF65-F5344CB8AC3E}">
        <p14:creationId xmlns:p14="http://schemas.microsoft.com/office/powerpoint/2010/main" val="173315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1AA70-1C4D-A84C-95DB-CD6B529E7C13}"/>
              </a:ext>
            </a:extLst>
          </p:cNvPr>
          <p:cNvSpPr>
            <a:spLocks noGrp="1"/>
          </p:cNvSpPr>
          <p:nvPr>
            <p:ph type="title"/>
          </p:nvPr>
        </p:nvSpPr>
        <p:spPr/>
        <p:txBody>
          <a:bodyPr/>
          <a:lstStyle/>
          <a:p>
            <a:pPr algn="ctr"/>
            <a:r>
              <a:rPr lang="en-US" dirty="0"/>
              <a:t>Workshop Objectives</a:t>
            </a:r>
          </a:p>
        </p:txBody>
      </p:sp>
      <p:sp>
        <p:nvSpPr>
          <p:cNvPr id="3" name="Content Placeholder 2">
            <a:extLst>
              <a:ext uri="{FF2B5EF4-FFF2-40B4-BE49-F238E27FC236}">
                <a16:creationId xmlns:a16="http://schemas.microsoft.com/office/drawing/2014/main" id="{3B4DC7C7-EC45-1141-9C98-65EDF8EA01FC}"/>
              </a:ext>
            </a:extLst>
          </p:cNvPr>
          <p:cNvSpPr>
            <a:spLocks noGrp="1"/>
          </p:cNvSpPr>
          <p:nvPr>
            <p:ph idx="1"/>
          </p:nvPr>
        </p:nvSpPr>
        <p:spPr>
          <a:xfrm>
            <a:off x="838200" y="2297151"/>
            <a:ext cx="10515600" cy="3879812"/>
          </a:xfrm>
        </p:spPr>
        <p:txBody>
          <a:bodyPr>
            <a:normAutofit/>
          </a:bodyPr>
          <a:lstStyle/>
          <a:p>
            <a:pPr marL="514350" indent="-514350">
              <a:buFont typeface="+mj-lt"/>
              <a:buAutoNum type="arabicPeriod"/>
            </a:pPr>
            <a:r>
              <a:rPr lang="en-US" dirty="0"/>
              <a:t>Describe the four Focused Acceptance and Commitment Therapy (fACT) process-based change mechanisms.</a:t>
            </a:r>
          </a:p>
          <a:p>
            <a:pPr marL="514350" indent="-514350">
              <a:buFont typeface="+mj-lt"/>
              <a:buAutoNum type="arabicPeriod"/>
            </a:pPr>
            <a:r>
              <a:rPr lang="en-US" dirty="0"/>
              <a:t>Conduct a process-based, contextually focused clinical interview that organizes the "flow" of the therapeutic conversation with the client.</a:t>
            </a:r>
          </a:p>
          <a:p>
            <a:pPr marL="514350" indent="-514350">
              <a:buFont typeface="+mj-lt"/>
              <a:buAutoNum type="arabicPeriod"/>
            </a:pPr>
            <a:r>
              <a:rPr lang="en-US" dirty="0"/>
              <a:t>Create and implement a clinical intervention that integrates the four process-based change mechanisms.</a:t>
            </a:r>
          </a:p>
          <a:p>
            <a:pPr marL="0" indent="0">
              <a:buNone/>
            </a:pPr>
            <a:endParaRPr lang="en-US" dirty="0"/>
          </a:p>
        </p:txBody>
      </p:sp>
      <p:sp>
        <p:nvSpPr>
          <p:cNvPr id="4" name="Slide Number Placeholder 3">
            <a:extLst>
              <a:ext uri="{FF2B5EF4-FFF2-40B4-BE49-F238E27FC236}">
                <a16:creationId xmlns:a16="http://schemas.microsoft.com/office/drawing/2014/main" id="{604729BA-0466-0848-B903-BB7A0E0C73AD}"/>
              </a:ext>
            </a:extLst>
          </p:cNvPr>
          <p:cNvSpPr>
            <a:spLocks noGrp="1"/>
          </p:cNvSpPr>
          <p:nvPr>
            <p:ph type="sldNum" sz="quarter" idx="12"/>
          </p:nvPr>
        </p:nvSpPr>
        <p:spPr/>
        <p:txBody>
          <a:bodyPr/>
          <a:lstStyle/>
          <a:p>
            <a:fld id="{6F41F789-9E76-334F-A550-12DFA3AC8154}" type="slidenum">
              <a:rPr lang="en-US" smtClean="0"/>
              <a:t>2</a:t>
            </a:fld>
            <a:endParaRPr lang="en-US" dirty="0"/>
          </a:p>
        </p:txBody>
      </p:sp>
    </p:spTree>
    <p:extLst>
      <p:ext uri="{BB962C8B-B14F-4D97-AF65-F5344CB8AC3E}">
        <p14:creationId xmlns:p14="http://schemas.microsoft.com/office/powerpoint/2010/main" val="2294874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659F669-8F40-AC4A-BAE1-542294C7CE5F}"/>
              </a:ext>
            </a:extLst>
          </p:cNvPr>
          <p:cNvSpPr>
            <a:spLocks noGrp="1"/>
          </p:cNvSpPr>
          <p:nvPr>
            <p:ph type="body" idx="1"/>
          </p:nvPr>
        </p:nvSpPr>
        <p:spPr>
          <a:xfrm>
            <a:off x="608804" y="316315"/>
            <a:ext cx="7806533" cy="2041123"/>
          </a:xfrm>
        </p:spPr>
        <p:txBody>
          <a:bodyPr>
            <a:normAutofit/>
          </a:bodyPr>
          <a:lstStyle/>
          <a:p>
            <a:r>
              <a:rPr lang="en-US" sz="2800" dirty="0"/>
              <a:t>Clients</a:t>
            </a:r>
          </a:p>
          <a:p>
            <a:r>
              <a:rPr lang="en-US" sz="2800" b="0" i="1" dirty="0"/>
              <a:t>Did you experience a shift from avoidance to approach?</a:t>
            </a:r>
          </a:p>
        </p:txBody>
      </p:sp>
      <p:pic>
        <p:nvPicPr>
          <p:cNvPr id="13" name="Content Placeholder 12">
            <a:extLst>
              <a:ext uri="{FF2B5EF4-FFF2-40B4-BE49-F238E27FC236}">
                <a16:creationId xmlns:a16="http://schemas.microsoft.com/office/drawing/2014/main" id="{3B7181C4-6250-D64B-9DBA-0ABCFDC37E98}"/>
              </a:ext>
            </a:extLst>
          </p:cNvPr>
          <p:cNvPicPr>
            <a:picLocks noGrp="1" noChangeAspect="1"/>
          </p:cNvPicPr>
          <p:nvPr>
            <p:ph sz="quarter" idx="4"/>
          </p:nvPr>
        </p:nvPicPr>
        <p:blipFill>
          <a:blip r:embed="rId2">
            <a:extLst>
              <a:ext uri="{837473B0-CC2E-450A-ABE3-18F120FF3D39}">
                <a1611:picAttrSrcUrl xmlns:a1611="http://schemas.microsoft.com/office/drawing/2016/11/main" r:id="rId3"/>
              </a:ext>
            </a:extLst>
          </a:blip>
          <a:srcRect/>
          <a:stretch/>
        </p:blipFill>
        <p:spPr>
          <a:xfrm>
            <a:off x="446169" y="3149195"/>
            <a:ext cx="11571715" cy="2702736"/>
          </a:xfrm>
        </p:spPr>
      </p:pic>
      <p:pic>
        <p:nvPicPr>
          <p:cNvPr id="17" name="Picture 16" descr="A close up of a street sign on a pole&#10;&#10;Description automatically generated">
            <a:extLst>
              <a:ext uri="{FF2B5EF4-FFF2-40B4-BE49-F238E27FC236}">
                <a16:creationId xmlns:a16="http://schemas.microsoft.com/office/drawing/2014/main" id="{34076B61-2084-A94F-82B8-FE5EE40EA2EA}"/>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558214" y="635545"/>
            <a:ext cx="2586072" cy="1721893"/>
          </a:xfrm>
          <a:prstGeom prst="rect">
            <a:avLst/>
          </a:prstGeom>
        </p:spPr>
      </p:pic>
      <p:sp>
        <p:nvSpPr>
          <p:cNvPr id="21" name="Slide Number Placeholder 20">
            <a:extLst>
              <a:ext uri="{FF2B5EF4-FFF2-40B4-BE49-F238E27FC236}">
                <a16:creationId xmlns:a16="http://schemas.microsoft.com/office/drawing/2014/main" id="{FB2134B2-F03C-C441-98B9-67712040CAED}"/>
              </a:ext>
            </a:extLst>
          </p:cNvPr>
          <p:cNvSpPr>
            <a:spLocks noGrp="1"/>
          </p:cNvSpPr>
          <p:nvPr>
            <p:ph type="sldNum" sz="quarter" idx="12"/>
          </p:nvPr>
        </p:nvSpPr>
        <p:spPr/>
        <p:txBody>
          <a:bodyPr/>
          <a:lstStyle/>
          <a:p>
            <a:fld id="{6F41F789-9E76-334F-A550-12DFA3AC8154}" type="slidenum">
              <a:rPr lang="en-US" smtClean="0"/>
              <a:t>20</a:t>
            </a:fld>
            <a:endParaRPr lang="en-US" dirty="0"/>
          </a:p>
        </p:txBody>
      </p:sp>
    </p:spTree>
    <p:extLst>
      <p:ext uri="{BB962C8B-B14F-4D97-AF65-F5344CB8AC3E}">
        <p14:creationId xmlns:p14="http://schemas.microsoft.com/office/powerpoint/2010/main" val="2077436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F33A03BF-8D87-AB48-B55C-E3F85F589B2C}"/>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rcRect/>
          <a:stretch/>
        </p:blipFill>
        <p:spPr>
          <a:xfrm>
            <a:off x="5172075" y="3609711"/>
            <a:ext cx="4912784" cy="2420162"/>
          </a:xfrm>
        </p:spPr>
      </p:pic>
      <p:sp>
        <p:nvSpPr>
          <p:cNvPr id="7" name="Text Placeholder 6">
            <a:extLst>
              <a:ext uri="{FF2B5EF4-FFF2-40B4-BE49-F238E27FC236}">
                <a16:creationId xmlns:a16="http://schemas.microsoft.com/office/drawing/2014/main" id="{3DD9759D-3C27-B74A-BE20-063E91CB65AA}"/>
              </a:ext>
            </a:extLst>
          </p:cNvPr>
          <p:cNvSpPr>
            <a:spLocks noGrp="1"/>
          </p:cNvSpPr>
          <p:nvPr>
            <p:ph type="body" sz="quarter" idx="3"/>
          </p:nvPr>
        </p:nvSpPr>
        <p:spPr>
          <a:xfrm>
            <a:off x="1100139" y="582613"/>
            <a:ext cx="4071936" cy="2846387"/>
          </a:xfrm>
        </p:spPr>
        <p:txBody>
          <a:bodyPr>
            <a:normAutofit/>
          </a:bodyPr>
          <a:lstStyle/>
          <a:p>
            <a:r>
              <a:rPr lang="en-US" dirty="0"/>
              <a:t>Clinician </a:t>
            </a:r>
          </a:p>
          <a:p>
            <a:endParaRPr lang="en-US" dirty="0"/>
          </a:p>
          <a:p>
            <a:pPr>
              <a:lnSpc>
                <a:spcPct val="120000"/>
              </a:lnSpc>
            </a:pPr>
            <a:r>
              <a:rPr lang="en-US" sz="2800" b="0" i="1" dirty="0"/>
              <a:t>Did using the CARE flow help you do something new?</a:t>
            </a:r>
          </a:p>
        </p:txBody>
      </p:sp>
      <p:pic>
        <p:nvPicPr>
          <p:cNvPr id="8" name="Picture 7" descr="A close up of a street sign on a pole&#10;&#10;Description automatically generated">
            <a:extLst>
              <a:ext uri="{FF2B5EF4-FFF2-40B4-BE49-F238E27FC236}">
                <a16:creationId xmlns:a16="http://schemas.microsoft.com/office/drawing/2014/main" id="{B3F3BA59-4917-F44D-AD43-A5701902CA67}"/>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401051" y="582613"/>
            <a:ext cx="2586072" cy="1721893"/>
          </a:xfrm>
          <a:prstGeom prst="rect">
            <a:avLst/>
          </a:prstGeom>
        </p:spPr>
      </p:pic>
      <p:sp>
        <p:nvSpPr>
          <p:cNvPr id="14" name="Slide Number Placeholder 13">
            <a:extLst>
              <a:ext uri="{FF2B5EF4-FFF2-40B4-BE49-F238E27FC236}">
                <a16:creationId xmlns:a16="http://schemas.microsoft.com/office/drawing/2014/main" id="{BEB5D8B3-5310-4042-9404-77CB3F9DB968}"/>
              </a:ext>
            </a:extLst>
          </p:cNvPr>
          <p:cNvSpPr>
            <a:spLocks noGrp="1"/>
          </p:cNvSpPr>
          <p:nvPr>
            <p:ph type="sldNum" sz="quarter" idx="12"/>
          </p:nvPr>
        </p:nvSpPr>
        <p:spPr/>
        <p:txBody>
          <a:bodyPr/>
          <a:lstStyle/>
          <a:p>
            <a:fld id="{6F41F789-9E76-334F-A550-12DFA3AC8154}" type="slidenum">
              <a:rPr lang="en-US" smtClean="0"/>
              <a:t>21</a:t>
            </a:fld>
            <a:endParaRPr lang="en-US" dirty="0"/>
          </a:p>
        </p:txBody>
      </p:sp>
    </p:spTree>
    <p:extLst>
      <p:ext uri="{BB962C8B-B14F-4D97-AF65-F5344CB8AC3E}">
        <p14:creationId xmlns:p14="http://schemas.microsoft.com/office/powerpoint/2010/main" val="4259056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7EB46883-1A40-8E46-BB35-88028DDF8147}"/>
              </a:ext>
            </a:extLst>
          </p:cNvPr>
          <p:cNvSpPr>
            <a:spLocks noGrp="1"/>
          </p:cNvSpPr>
          <p:nvPr>
            <p:ph type="title"/>
          </p:nvPr>
        </p:nvSpPr>
        <p:spPr/>
        <p:txBody>
          <a:bodyPr/>
          <a:lstStyle/>
          <a:p>
            <a:r>
              <a:rPr lang="en-US" dirty="0"/>
              <a:t>Summary</a:t>
            </a:r>
          </a:p>
        </p:txBody>
      </p:sp>
      <p:sp>
        <p:nvSpPr>
          <p:cNvPr id="18" name="Content Placeholder 17">
            <a:extLst>
              <a:ext uri="{FF2B5EF4-FFF2-40B4-BE49-F238E27FC236}">
                <a16:creationId xmlns:a16="http://schemas.microsoft.com/office/drawing/2014/main" id="{BFB50E12-B815-4F41-B05D-030660570211}"/>
              </a:ext>
            </a:extLst>
          </p:cNvPr>
          <p:cNvSpPr>
            <a:spLocks noGrp="1"/>
          </p:cNvSpPr>
          <p:nvPr>
            <p:ph idx="1"/>
          </p:nvPr>
        </p:nvSpPr>
        <p:spPr/>
        <p:txBody>
          <a:bodyPr/>
          <a:lstStyle/>
          <a:p>
            <a:pPr marL="0" indent="0">
              <a:buNone/>
            </a:pPr>
            <a:r>
              <a:rPr lang="en-US" sz="3200" dirty="0"/>
              <a:t>Brief interventions matter because we reach more people</a:t>
            </a:r>
          </a:p>
          <a:p>
            <a:pPr marL="0" indent="0">
              <a:buNone/>
            </a:pPr>
            <a:r>
              <a:rPr lang="en-US" sz="3200" dirty="0"/>
              <a:t>Use the CARE approach to help people: </a:t>
            </a:r>
          </a:p>
          <a:p>
            <a:pPr marL="514350" indent="-514350">
              <a:buFont typeface="+mj-lt"/>
              <a:buAutoNum type="arabicPeriod"/>
            </a:pPr>
            <a:r>
              <a:rPr lang="en-US" dirty="0"/>
              <a:t>Become more context sensitive</a:t>
            </a:r>
          </a:p>
          <a:p>
            <a:pPr marL="514350" indent="-514350">
              <a:buFont typeface="+mj-lt"/>
              <a:buAutoNum type="arabicPeriod"/>
            </a:pPr>
            <a:r>
              <a:rPr lang="en-US" dirty="0"/>
              <a:t>Shift from avoidance to approach behaviors more often and more intentionally</a:t>
            </a:r>
          </a:p>
          <a:p>
            <a:pPr marL="514350" indent="-514350">
              <a:buFont typeface="+mj-lt"/>
              <a:buAutoNum type="arabicPeriod"/>
            </a:pPr>
            <a:r>
              <a:rPr lang="en-US" dirty="0"/>
              <a:t>Learn to recognize automatic self instructions and tune into volitional self instruction </a:t>
            </a:r>
          </a:p>
          <a:p>
            <a:pPr marL="514350" indent="-514350">
              <a:buFont typeface="+mj-lt"/>
              <a:buAutoNum type="arabicPeriod"/>
            </a:pPr>
            <a:r>
              <a:rPr lang="en-US" dirty="0"/>
              <a:t>Learn to engage in behavioral experiments that promote behavioral variability</a:t>
            </a:r>
          </a:p>
          <a:p>
            <a:endParaRPr lang="en-US" dirty="0"/>
          </a:p>
        </p:txBody>
      </p:sp>
      <p:sp>
        <p:nvSpPr>
          <p:cNvPr id="19" name="Slide Number Placeholder 18">
            <a:extLst>
              <a:ext uri="{FF2B5EF4-FFF2-40B4-BE49-F238E27FC236}">
                <a16:creationId xmlns:a16="http://schemas.microsoft.com/office/drawing/2014/main" id="{B49F4223-3DE0-9B48-B4CA-0B3D8B28AC53}"/>
              </a:ext>
            </a:extLst>
          </p:cNvPr>
          <p:cNvSpPr>
            <a:spLocks noGrp="1"/>
          </p:cNvSpPr>
          <p:nvPr>
            <p:ph type="sldNum" sz="quarter" idx="12"/>
          </p:nvPr>
        </p:nvSpPr>
        <p:spPr/>
        <p:txBody>
          <a:bodyPr/>
          <a:lstStyle/>
          <a:p>
            <a:fld id="{6F41F789-9E76-334F-A550-12DFA3AC8154}" type="slidenum">
              <a:rPr lang="en-US" smtClean="0"/>
              <a:t>22</a:t>
            </a:fld>
            <a:endParaRPr lang="en-US" dirty="0"/>
          </a:p>
        </p:txBody>
      </p:sp>
    </p:spTree>
    <p:extLst>
      <p:ext uri="{BB962C8B-B14F-4D97-AF65-F5344CB8AC3E}">
        <p14:creationId xmlns:p14="http://schemas.microsoft.com/office/powerpoint/2010/main" val="2191429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CF9AB-0526-D54C-AB49-970C1DC5A167}"/>
              </a:ext>
            </a:extLst>
          </p:cNvPr>
          <p:cNvSpPr>
            <a:spLocks noGrp="1"/>
          </p:cNvSpPr>
          <p:nvPr>
            <p:ph type="title"/>
          </p:nvPr>
        </p:nvSpPr>
        <p:spPr/>
        <p:txBody>
          <a:bodyPr/>
          <a:lstStyle/>
          <a:p>
            <a:r>
              <a:rPr lang="en-US" dirty="0"/>
              <a:t>Questions, Comments, Gratitude</a:t>
            </a:r>
          </a:p>
        </p:txBody>
      </p:sp>
      <p:pic>
        <p:nvPicPr>
          <p:cNvPr id="9" name="Content Placeholder 8">
            <a:extLst>
              <a:ext uri="{FF2B5EF4-FFF2-40B4-BE49-F238E27FC236}">
                <a16:creationId xmlns:a16="http://schemas.microsoft.com/office/drawing/2014/main" id="{E3453B02-F92E-3041-AD85-A801560EB5A7}"/>
              </a:ext>
            </a:extLst>
          </p:cNvPr>
          <p:cNvPicPr>
            <a:picLocks noGrp="1" noChangeAspect="1"/>
          </p:cNvPicPr>
          <p:nvPr>
            <p:ph sz="half" idx="1"/>
          </p:nvPr>
        </p:nvPicPr>
        <p:blipFill>
          <a:blip r:embed="rId2"/>
          <a:stretch>
            <a:fillRect/>
          </a:stretch>
        </p:blipFill>
        <p:spPr>
          <a:xfrm>
            <a:off x="8013700" y="1962150"/>
            <a:ext cx="2374900" cy="4127500"/>
          </a:xfrm>
        </p:spPr>
      </p:pic>
      <p:pic>
        <p:nvPicPr>
          <p:cNvPr id="6" name="Content Placeholder 5">
            <a:extLst>
              <a:ext uri="{FF2B5EF4-FFF2-40B4-BE49-F238E27FC236}">
                <a16:creationId xmlns:a16="http://schemas.microsoft.com/office/drawing/2014/main" id="{54792102-D617-704F-B144-927304934790}"/>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1744663" y="1850231"/>
            <a:ext cx="4351337" cy="4351337"/>
          </a:xfrm>
        </p:spPr>
      </p:pic>
      <p:sp>
        <p:nvSpPr>
          <p:cNvPr id="4" name="Slide Number Placeholder 3">
            <a:extLst>
              <a:ext uri="{FF2B5EF4-FFF2-40B4-BE49-F238E27FC236}">
                <a16:creationId xmlns:a16="http://schemas.microsoft.com/office/drawing/2014/main" id="{48C8525C-BD17-FB48-A5AA-1FDDE9C8A331}"/>
              </a:ext>
            </a:extLst>
          </p:cNvPr>
          <p:cNvSpPr>
            <a:spLocks noGrp="1"/>
          </p:cNvSpPr>
          <p:nvPr>
            <p:ph type="sldNum" sz="quarter" idx="12"/>
          </p:nvPr>
        </p:nvSpPr>
        <p:spPr/>
        <p:txBody>
          <a:bodyPr/>
          <a:lstStyle/>
          <a:p>
            <a:pPr>
              <a:defRPr/>
            </a:pPr>
            <a:fld id="{6D18EA3F-2E6B-784F-B0A0-12F1312237F9}" type="slidenum">
              <a:rPr lang="en-US" altLang="en-US" smtClean="0"/>
              <a:pPr>
                <a:defRPr/>
              </a:pPr>
              <a:t>23</a:t>
            </a:fld>
            <a:endParaRPr lang="en-US" altLang="en-US" dirty="0"/>
          </a:p>
        </p:txBody>
      </p:sp>
    </p:spTree>
    <p:extLst>
      <p:ext uri="{BB962C8B-B14F-4D97-AF65-F5344CB8AC3E}">
        <p14:creationId xmlns:p14="http://schemas.microsoft.com/office/powerpoint/2010/main" val="4194009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DF150-914E-E34E-BAD2-A522BE9D3F9D}"/>
              </a:ext>
            </a:extLst>
          </p:cNvPr>
          <p:cNvSpPr>
            <a:spLocks noGrp="1"/>
          </p:cNvSpPr>
          <p:nvPr>
            <p:ph type="title"/>
          </p:nvPr>
        </p:nvSpPr>
        <p:spPr>
          <a:xfrm>
            <a:off x="838201" y="198602"/>
            <a:ext cx="4379258" cy="597877"/>
          </a:xfrm>
        </p:spPr>
        <p:txBody>
          <a:bodyPr>
            <a:normAutofit/>
          </a:bodyPr>
          <a:lstStyle/>
          <a:p>
            <a:r>
              <a:rPr lang="en-US" sz="3600" dirty="0"/>
              <a:t>Our Newest Books</a:t>
            </a:r>
          </a:p>
        </p:txBody>
      </p:sp>
      <p:pic>
        <p:nvPicPr>
          <p:cNvPr id="5" name="Picture 4">
            <a:extLst>
              <a:ext uri="{FF2B5EF4-FFF2-40B4-BE49-F238E27FC236}">
                <a16:creationId xmlns:a16="http://schemas.microsoft.com/office/drawing/2014/main" id="{9F3B6DC3-B03F-184C-A4C0-325A327D0BFD}"/>
              </a:ext>
            </a:extLst>
          </p:cNvPr>
          <p:cNvPicPr>
            <a:picLocks noChangeAspect="1"/>
          </p:cNvPicPr>
          <p:nvPr/>
        </p:nvPicPr>
        <p:blipFill>
          <a:blip r:embed="rId2"/>
          <a:stretch>
            <a:fillRect/>
          </a:stretch>
        </p:blipFill>
        <p:spPr>
          <a:xfrm>
            <a:off x="1929464" y="995081"/>
            <a:ext cx="2474259" cy="3711389"/>
          </a:xfrm>
          <a:prstGeom prst="rect">
            <a:avLst/>
          </a:prstGeom>
        </p:spPr>
      </p:pic>
      <p:sp>
        <p:nvSpPr>
          <p:cNvPr id="6" name="Rectangle 5">
            <a:extLst>
              <a:ext uri="{FF2B5EF4-FFF2-40B4-BE49-F238E27FC236}">
                <a16:creationId xmlns:a16="http://schemas.microsoft.com/office/drawing/2014/main" id="{4F8AE453-C977-444C-BE0E-B8C89E321312}"/>
              </a:ext>
            </a:extLst>
          </p:cNvPr>
          <p:cNvSpPr/>
          <p:nvPr/>
        </p:nvSpPr>
        <p:spPr>
          <a:xfrm>
            <a:off x="667871" y="4905072"/>
            <a:ext cx="6096000" cy="1754326"/>
          </a:xfrm>
          <a:prstGeom prst="rect">
            <a:avLst/>
          </a:prstGeom>
        </p:spPr>
        <p:txBody>
          <a:bodyPr>
            <a:spAutoFit/>
          </a:bodyPr>
          <a:lstStyle/>
          <a:p>
            <a:r>
              <a:rPr lang="en-US" dirty="0"/>
              <a:t>https://www.amazon.com/Basics-Behavior-Primary-SpringerBriefs-Psychology/dp/3030320499/ref=sr_1_2?crid=3NAXHO2RPLNIB&amp;dchild=1&amp;keywords=basics+of+behavior+change+in+primary+care&amp;qid=1593302806&amp;sprefix=Basics+of+behavior+ch%2Caps%2C249&amp;sr=8-2</a:t>
            </a:r>
          </a:p>
        </p:txBody>
      </p:sp>
      <p:pic>
        <p:nvPicPr>
          <p:cNvPr id="7" name="Picture 6">
            <a:extLst>
              <a:ext uri="{FF2B5EF4-FFF2-40B4-BE49-F238E27FC236}">
                <a16:creationId xmlns:a16="http://schemas.microsoft.com/office/drawing/2014/main" id="{9A672762-13B0-7E4B-BF5D-51FE3169E45D}"/>
              </a:ext>
            </a:extLst>
          </p:cNvPr>
          <p:cNvPicPr>
            <a:picLocks noChangeAspect="1"/>
          </p:cNvPicPr>
          <p:nvPr/>
        </p:nvPicPr>
        <p:blipFill>
          <a:blip r:embed="rId3"/>
          <a:stretch>
            <a:fillRect/>
          </a:stretch>
        </p:blipFill>
        <p:spPr>
          <a:xfrm>
            <a:off x="7670798" y="1716404"/>
            <a:ext cx="3234767" cy="4894714"/>
          </a:xfrm>
          <a:prstGeom prst="rect">
            <a:avLst/>
          </a:prstGeom>
        </p:spPr>
      </p:pic>
      <p:sp>
        <p:nvSpPr>
          <p:cNvPr id="8" name="Rectangle 7">
            <a:extLst>
              <a:ext uri="{FF2B5EF4-FFF2-40B4-BE49-F238E27FC236}">
                <a16:creationId xmlns:a16="http://schemas.microsoft.com/office/drawing/2014/main" id="{E8D62822-0424-2345-BCEF-E7F44CF230D3}"/>
              </a:ext>
            </a:extLst>
          </p:cNvPr>
          <p:cNvSpPr/>
          <p:nvPr/>
        </p:nvSpPr>
        <p:spPr>
          <a:xfrm>
            <a:off x="5707715" y="390841"/>
            <a:ext cx="6096000" cy="923330"/>
          </a:xfrm>
          <a:prstGeom prst="rect">
            <a:avLst/>
          </a:prstGeom>
        </p:spPr>
        <p:txBody>
          <a:bodyPr>
            <a:spAutoFit/>
          </a:bodyPr>
          <a:lstStyle/>
          <a:p>
            <a:r>
              <a:rPr lang="en-US" dirty="0"/>
              <a:t>https://www.appi.org/Products/Psychotherapy/Learning-Acceptance-and-Commitment-Therapy?SearchText=Acceptance%20and%20Co&amp;sku=37173</a:t>
            </a:r>
          </a:p>
        </p:txBody>
      </p:sp>
    </p:spTree>
    <p:extLst>
      <p:ext uri="{BB962C8B-B14F-4D97-AF65-F5344CB8AC3E}">
        <p14:creationId xmlns:p14="http://schemas.microsoft.com/office/powerpoint/2010/main" val="39974185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algn="ctr" eaLnBrk="1" hangingPunct="1"/>
            <a:r>
              <a:rPr lang="en-US" dirty="0">
                <a:latin typeface="Calibri" charset="0"/>
                <a:ea typeface="MS PGothic" charset="0"/>
              </a:rPr>
              <a:t>Focused ACT (</a:t>
            </a:r>
            <a:r>
              <a:rPr lang="en-US" dirty="0">
                <a:solidFill>
                  <a:srgbClr val="FF0000"/>
                </a:solidFill>
                <a:latin typeface="Calibri" charset="0"/>
                <a:ea typeface="MS PGothic" charset="0"/>
              </a:rPr>
              <a:t>f</a:t>
            </a:r>
            <a:r>
              <a:rPr lang="en-US" dirty="0">
                <a:latin typeface="Calibri" charset="0"/>
                <a:ea typeface="MS PGothic" charset="0"/>
              </a:rPr>
              <a:t>ACT) Resources</a:t>
            </a:r>
          </a:p>
        </p:txBody>
      </p:sp>
      <p:sp>
        <p:nvSpPr>
          <p:cNvPr id="30723" name="Slide Number Placeholder 3"/>
          <p:cNvSpPr>
            <a:spLocks noGrp="1"/>
          </p:cNvSpPr>
          <p:nvPr>
            <p:ph type="sldNum" sz="quarter" idx="12"/>
          </p:nvPr>
        </p:nvSpPr>
        <p:spPr bwMode="auto">
          <a:xfrm>
            <a:off x="7721204" y="5574507"/>
            <a:ext cx="1600200" cy="27384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a:defRPr sz="2100">
                <a:solidFill>
                  <a:schemeClr val="tx1"/>
                </a:solidFill>
                <a:latin typeface="Calibri" charset="0"/>
                <a:ea typeface="MS PGothic" charset="0"/>
                <a:cs typeface="MS PGothic" charset="0"/>
              </a:defRPr>
            </a:lvl2pPr>
            <a:lvl3pPr>
              <a:defRPr sz="1800">
                <a:solidFill>
                  <a:schemeClr val="tx1"/>
                </a:solidFill>
                <a:latin typeface="Calibri" charset="0"/>
                <a:ea typeface="MS PGothic" charset="0"/>
                <a:cs typeface="MS PGothic" charset="0"/>
              </a:defRPr>
            </a:lvl3pPr>
            <a:lvl4pPr>
              <a:defRPr sz="1500">
                <a:solidFill>
                  <a:schemeClr val="tx1"/>
                </a:solidFill>
                <a:latin typeface="Calibri" charset="0"/>
                <a:ea typeface="MS PGothic" charset="0"/>
                <a:cs typeface="MS PGothic" charset="0"/>
              </a:defRPr>
            </a:lvl4pPr>
            <a:lvl5pPr>
              <a:defRPr sz="15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15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15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15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1500">
                <a:solidFill>
                  <a:schemeClr val="tx1"/>
                </a:solidFill>
                <a:latin typeface="Calibri" charset="0"/>
                <a:ea typeface="MS PGothic" charset="0"/>
                <a:cs typeface="MS PGothic" charset="0"/>
              </a:defRPr>
            </a:lvl9pPr>
          </a:lstStyle>
          <a:p>
            <a:fld id="{1143F4CA-EA38-8745-A591-7C2AB16FCA63}" type="slidenum">
              <a:rPr lang="en-US" sz="1350">
                <a:solidFill>
                  <a:srgbClr val="898989"/>
                </a:solidFill>
              </a:rPr>
              <a:pPr/>
              <a:t>25</a:t>
            </a:fld>
            <a:endParaRPr lang="en-US" sz="900" dirty="0">
              <a:solidFill>
                <a:srgbClr val="898989"/>
              </a:solidFill>
            </a:endParaRPr>
          </a:p>
        </p:txBody>
      </p:sp>
      <p:pic>
        <p:nvPicPr>
          <p:cNvPr id="30725" name="Picture 4"/>
          <p:cNvPicPr>
            <a:picLocks noChangeAspect="1" noChangeArrowheads="1"/>
          </p:cNvPicPr>
          <p:nvPr/>
        </p:nvPicPr>
        <p:blipFill>
          <a:blip r:embed="rId3">
            <a:extLst>
              <a:ext uri="{28A0092B-C50C-407E-A947-70E740481C1C}">
                <a14:useLocalDpi xmlns:a14="http://schemas.microsoft.com/office/drawing/2010/main" val="0"/>
              </a:ext>
            </a:extLst>
          </a:blip>
          <a:srcRect l="-16977" r="-16977"/>
          <a:stretch>
            <a:fillRect/>
          </a:stretch>
        </p:blipFill>
        <p:spPr bwMode="auto">
          <a:xfrm>
            <a:off x="7358670" y="1574141"/>
            <a:ext cx="2667854" cy="28870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pic>
        <p:nvPicPr>
          <p:cNvPr id="3072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9982" y="1517246"/>
            <a:ext cx="2326208" cy="30008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chemeClr val="tx1"/>
                </a:solidFill>
                <a:round/>
                <a:headEnd/>
                <a:tailEnd/>
              </a14:hiddenLine>
            </a:ext>
          </a:extLst>
        </p:spPr>
      </p:pic>
      <p:sp>
        <p:nvSpPr>
          <p:cNvPr id="30727" name="Rectangle 2"/>
          <p:cNvSpPr>
            <a:spLocks/>
          </p:cNvSpPr>
          <p:nvPr/>
        </p:nvSpPr>
        <p:spPr bwMode="auto">
          <a:xfrm>
            <a:off x="2165477" y="4766073"/>
            <a:ext cx="6701432" cy="10822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round/>
                <a:headEnd/>
                <a:tailEnd/>
              </a14:hiddenLine>
            </a:ext>
          </a:extLst>
        </p:spPr>
        <p:txBody>
          <a:bodyPr lIns="28575" tIns="28575" rIns="28575" bIns="28575"/>
          <a:lstStyle/>
          <a:p>
            <a:r>
              <a:rPr lang="en-US" dirty="0">
                <a:latin typeface="Trebuchet MS" charset="0"/>
                <a:sym typeface="Trebuchet MS" charset="0"/>
              </a:rPr>
              <a:t>Association for Contextual Behavioral Science</a:t>
            </a:r>
            <a:r>
              <a:rPr lang="ja-JP" altLang="en-US">
                <a:solidFill>
                  <a:srgbClr val="FFFFFF"/>
                </a:solidFill>
                <a:latin typeface="Trebuchet MS" charset="0"/>
                <a:sym typeface="Trebuchet MS" charset="0"/>
              </a:rPr>
              <a:t>”</a:t>
            </a:r>
            <a:endParaRPr lang="en-US" altLang="ja-JP" dirty="0">
              <a:latin typeface="Lucida Grande" charset="0"/>
              <a:sym typeface="Lucida Grande" charset="0"/>
            </a:endParaRPr>
          </a:p>
          <a:p>
            <a:r>
              <a:rPr lang="en-US" u="sng" dirty="0">
                <a:solidFill>
                  <a:srgbClr val="00B0F0"/>
                </a:solidFill>
                <a:latin typeface="Trebuchet MS" charset="0"/>
                <a:sym typeface="Trebuchet MS" charset="0"/>
                <a:hlinkClick r:id="rId5"/>
              </a:rPr>
              <a:t>http://www.contextualpsychology.org/</a:t>
            </a:r>
            <a:r>
              <a:rPr lang="en-US" dirty="0">
                <a:solidFill>
                  <a:srgbClr val="FFFFFF"/>
                </a:solidFill>
                <a:latin typeface="Trebuchet MS" charset="0"/>
                <a:sym typeface="Trebuchet MS" charset="0"/>
              </a:rPr>
              <a:t> </a:t>
            </a:r>
            <a:r>
              <a:rPr lang="en-US" u="sng" dirty="0">
                <a:solidFill>
                  <a:srgbClr val="00B0F0"/>
                </a:solidFill>
                <a:latin typeface="Trebuchet MS" charset="0"/>
                <a:sym typeface="Trebuchet MS" charset="0"/>
              </a:rPr>
              <a:t>http://www.newharbingeronline.com/re</a:t>
            </a:r>
            <a:r>
              <a:rPr lang="en-US" u="sng" dirty="0">
                <a:solidFill>
                  <a:srgbClr val="00B0F0"/>
                </a:solidFill>
                <a:latin typeface="Trebuchet MS" charset="0"/>
                <a:sym typeface="Trebuchet MS" charset="0"/>
                <a:hlinkClick r:id="rId6"/>
              </a:rPr>
              <a:t>al-behavior-change-in-primary-care.html</a:t>
            </a:r>
            <a:endParaRPr lang="en-US" dirty="0">
              <a:latin typeface="Lucida Grande" charset="0"/>
              <a:sym typeface="Lucida Grande" charset="0"/>
              <a:hlinkClick r:id="rId6"/>
            </a:endParaRPr>
          </a:p>
          <a:p>
            <a:r>
              <a:rPr lang="en-US" dirty="0">
                <a:latin typeface="Trebuchet MS" charset="0"/>
                <a:sym typeface="Trebuchet MS" charset="0"/>
                <a:hlinkClick r:id="rId6"/>
              </a:rPr>
              <a:t> </a:t>
            </a:r>
          </a:p>
        </p:txBody>
      </p:sp>
      <p:pic>
        <p:nvPicPr>
          <p:cNvPr id="7" name="Picture 6">
            <a:extLst>
              <a:ext uri="{FF2B5EF4-FFF2-40B4-BE49-F238E27FC236}">
                <a16:creationId xmlns:a16="http://schemas.microsoft.com/office/drawing/2014/main" id="{EEDA3CC6-DCAB-BD4E-858E-F84261CC61B9}"/>
              </a:ext>
            </a:extLst>
          </p:cNvPr>
          <p:cNvPicPr>
            <a:picLocks noChangeAspect="1"/>
          </p:cNvPicPr>
          <p:nvPr/>
        </p:nvPicPr>
        <p:blipFill>
          <a:blip r:embed="rId7"/>
          <a:stretch>
            <a:fillRect/>
          </a:stretch>
        </p:blipFill>
        <p:spPr>
          <a:xfrm>
            <a:off x="2165477" y="1417638"/>
            <a:ext cx="2430907" cy="3162300"/>
          </a:xfrm>
          <a:prstGeom prst="rect">
            <a:avLst/>
          </a:prstGeom>
        </p:spPr>
      </p:pic>
    </p:spTree>
    <p:extLst>
      <p:ext uri="{BB962C8B-B14F-4D97-AF65-F5344CB8AC3E}">
        <p14:creationId xmlns:p14="http://schemas.microsoft.com/office/powerpoint/2010/main" val="4181864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latin typeface="Calibri" charset="0"/>
                <a:ea typeface="MS PGothic" charset="0"/>
              </a:rPr>
              <a:t>Focused ACT (</a:t>
            </a:r>
            <a:r>
              <a:rPr lang="en-US" dirty="0">
                <a:solidFill>
                  <a:srgbClr val="FF0000"/>
                </a:solidFill>
                <a:latin typeface="Calibri" charset="0"/>
                <a:ea typeface="MS PGothic" charset="0"/>
              </a:rPr>
              <a:t>f</a:t>
            </a:r>
            <a:r>
              <a:rPr lang="en-US" dirty="0">
                <a:latin typeface="Calibri" charset="0"/>
                <a:ea typeface="MS PGothic" charset="0"/>
              </a:rPr>
              <a:t>ACT) Resources</a:t>
            </a:r>
            <a:endParaRPr lang="en-US" dirty="0"/>
          </a:p>
        </p:txBody>
      </p:sp>
      <p:pic>
        <p:nvPicPr>
          <p:cNvPr id="5" name="Content Placeholder 4">
            <a:extLst>
              <a:ext uri="{FF2B5EF4-FFF2-40B4-BE49-F238E27FC236}">
                <a16:creationId xmlns:a16="http://schemas.microsoft.com/office/drawing/2014/main" id="{782EB47D-8854-C741-B2C1-D2E8589F4BE3}"/>
              </a:ext>
            </a:extLst>
          </p:cNvPr>
          <p:cNvPicPr>
            <a:picLocks noGrp="1" noChangeAspect="1"/>
          </p:cNvPicPr>
          <p:nvPr>
            <p:ph sz="half" idx="1"/>
          </p:nvPr>
        </p:nvPicPr>
        <p:blipFill>
          <a:blip r:embed="rId2"/>
          <a:stretch>
            <a:fillRect/>
          </a:stretch>
        </p:blipFill>
        <p:spPr>
          <a:xfrm>
            <a:off x="964504" y="1814913"/>
            <a:ext cx="2632364" cy="3954576"/>
          </a:xfrm>
          <a:prstGeom prst="rect">
            <a:avLst/>
          </a:prstGeom>
        </p:spPr>
      </p:pic>
      <p:pic>
        <p:nvPicPr>
          <p:cNvPr id="10" name="Picture 9">
            <a:extLst>
              <a:ext uri="{FF2B5EF4-FFF2-40B4-BE49-F238E27FC236}">
                <a16:creationId xmlns:a16="http://schemas.microsoft.com/office/drawing/2014/main" id="{191137CB-FEE5-E645-8A6F-7B58BBED3E65}"/>
              </a:ext>
            </a:extLst>
          </p:cNvPr>
          <p:cNvPicPr>
            <a:picLocks noChangeAspect="1"/>
          </p:cNvPicPr>
          <p:nvPr/>
        </p:nvPicPr>
        <p:blipFill>
          <a:blip r:embed="rId3"/>
          <a:stretch>
            <a:fillRect/>
          </a:stretch>
        </p:blipFill>
        <p:spPr>
          <a:xfrm>
            <a:off x="4301696" y="1814913"/>
            <a:ext cx="2632364" cy="3954575"/>
          </a:xfrm>
          <a:prstGeom prst="rect">
            <a:avLst/>
          </a:prstGeom>
          <a:ln>
            <a:solidFill>
              <a:schemeClr val="lt1">
                <a:hueOff val="0"/>
                <a:satOff val="0"/>
                <a:lumOff val="0"/>
                <a:alpha val="34000"/>
              </a:schemeClr>
            </a:solidFill>
          </a:ln>
        </p:spPr>
      </p:pic>
      <p:pic>
        <p:nvPicPr>
          <p:cNvPr id="6" name="Picture 5">
            <a:extLst>
              <a:ext uri="{FF2B5EF4-FFF2-40B4-BE49-F238E27FC236}">
                <a16:creationId xmlns:a16="http://schemas.microsoft.com/office/drawing/2014/main" id="{55B82AC2-5261-914A-909A-779387DABAB7}"/>
              </a:ext>
            </a:extLst>
          </p:cNvPr>
          <p:cNvPicPr>
            <a:picLocks noChangeAspect="1"/>
          </p:cNvPicPr>
          <p:nvPr/>
        </p:nvPicPr>
        <p:blipFill>
          <a:blip r:embed="rId4"/>
          <a:stretch>
            <a:fillRect/>
          </a:stretch>
        </p:blipFill>
        <p:spPr>
          <a:xfrm>
            <a:off x="7387320" y="1814913"/>
            <a:ext cx="3034335" cy="3825522"/>
          </a:xfrm>
          <a:prstGeom prst="rect">
            <a:avLst/>
          </a:prstGeom>
        </p:spPr>
      </p:pic>
    </p:spTree>
    <p:extLst>
      <p:ext uri="{BB962C8B-B14F-4D97-AF65-F5344CB8AC3E}">
        <p14:creationId xmlns:p14="http://schemas.microsoft.com/office/powerpoint/2010/main" val="1717299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07E7B71-4EC0-B346-A40C-0D0E66E74C9E}"/>
              </a:ext>
            </a:extLst>
          </p:cNvPr>
          <p:cNvSpPr>
            <a:spLocks noGrp="1"/>
          </p:cNvSpPr>
          <p:nvPr>
            <p:ph type="title"/>
          </p:nvPr>
        </p:nvSpPr>
        <p:spPr>
          <a:xfrm>
            <a:off x="838201" y="345810"/>
            <a:ext cx="5120561" cy="1325563"/>
          </a:xfrm>
        </p:spPr>
        <p:txBody>
          <a:bodyPr vert="horz" lIns="91440" tIns="45720" rIns="91440" bIns="45720" rtlCol="0" anchor="ctr">
            <a:normAutofit/>
          </a:bodyPr>
          <a:lstStyle/>
          <a:p>
            <a:r>
              <a:rPr lang="en-US" dirty="0"/>
              <a:t>Therapeutic Process</a:t>
            </a:r>
            <a:br>
              <a:rPr lang="en-US" dirty="0"/>
            </a:br>
            <a:endParaRPr lang="en-US" kern="1200" dirty="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B22A9117-2B4D-3140-9435-5ABD60755DA5}"/>
              </a:ext>
            </a:extLst>
          </p:cNvPr>
          <p:cNvSpPr>
            <a:spLocks noGrp="1"/>
          </p:cNvSpPr>
          <p:nvPr>
            <p:ph sz="half" idx="1"/>
          </p:nvPr>
        </p:nvSpPr>
        <p:spPr>
          <a:xfrm>
            <a:off x="838201" y="1825625"/>
            <a:ext cx="5092194" cy="4351338"/>
          </a:xfrm>
        </p:spPr>
        <p:txBody>
          <a:bodyPr vert="horz" lIns="91440" tIns="45720" rIns="91440" bIns="45720" rtlCol="0">
            <a:normAutofit/>
          </a:bodyPr>
          <a:lstStyle/>
          <a:p>
            <a:pPr lvl="1"/>
            <a:r>
              <a:rPr lang="en-US" sz="2000" dirty="0"/>
              <a:t>An underlying psychological process that is clearly associated either with the progression with psychopathology or with the progression toward psychological health.</a:t>
            </a:r>
          </a:p>
          <a:p>
            <a:pPr lvl="1"/>
            <a:r>
              <a:rPr lang="en-US" sz="2000" dirty="0"/>
              <a:t>Implication: Most therapeutic mechanisms exist on a continuum from bad to good. Naming the FORM (i.e., depressive disorder) of a behavior pattern is therefore not nearly as important as naming its’ FUNCTION (i.e., emotional numbing and behavioral avoidance).</a:t>
            </a:r>
          </a:p>
          <a:p>
            <a:endParaRPr lang="en-US" sz="1000" dirty="0"/>
          </a:p>
        </p:txBody>
      </p:sp>
      <p:sp>
        <p:nvSpPr>
          <p:cNvPr id="17" name="Oval 16">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BF6683F9-6072-EB45-9639-2D8C5AEE4E63}"/>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8368" r="-3" b="5825"/>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19" name="Arc 18">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6" name="Content Placeholder 5" descr="A close up of a logo&#10;&#10;Description automatically generated">
            <a:extLst>
              <a:ext uri="{FF2B5EF4-FFF2-40B4-BE49-F238E27FC236}">
                <a16:creationId xmlns:a16="http://schemas.microsoft.com/office/drawing/2014/main" id="{465762CF-74BF-5341-B96D-A83D41909CE3}"/>
              </a:ext>
            </a:extLst>
          </p:cNvPr>
          <p:cNvPicPr>
            <a:picLocks noGrp="1" noChangeAspect="1"/>
          </p:cNvPicPr>
          <p:nvPr>
            <p:ph sz="half" idx="2"/>
          </p:nvPr>
        </p:nvPicPr>
        <p:blipFill rotWithShape="1">
          <a:blip r:embed="rId4">
            <a:extLst>
              <a:ext uri="{837473B0-CC2E-450A-ABE3-18F120FF3D39}">
                <a1611:picAttrSrcUrl xmlns:a1611="http://schemas.microsoft.com/office/drawing/2016/11/main" r:id="rId5"/>
              </a:ext>
            </a:extLst>
          </a:blip>
          <a:srcRect t="3553" r="-3" b="412"/>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7" name="TextBox 6">
            <a:extLst>
              <a:ext uri="{FF2B5EF4-FFF2-40B4-BE49-F238E27FC236}">
                <a16:creationId xmlns:a16="http://schemas.microsoft.com/office/drawing/2014/main" id="{8A34A638-E0A0-9944-ABF4-FBEE6A9AD121}"/>
              </a:ext>
            </a:extLst>
          </p:cNvPr>
          <p:cNvSpPr txBox="1"/>
          <p:nvPr/>
        </p:nvSpPr>
        <p:spPr>
          <a:xfrm>
            <a:off x="9751908" y="6870700"/>
            <a:ext cx="2440092"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5" tooltip="http://securosis.com/projectquant/nso-quant-manage-firewall-process-change-request">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6" tooltip="https://creativecommons.org/licenses/by-nc-sa/3.0/">
                  <a:extLst>
                    <a:ext uri="{A12FA001-AC4F-418D-AE19-62706E023703}">
                      <ahyp:hlinkClr xmlns:ahyp="http://schemas.microsoft.com/office/drawing/2018/hyperlinkcolor" val="tx"/>
                    </a:ext>
                  </a:extLst>
                </a:hlinkClick>
              </a:rPr>
              <a:t>CC BY-SA-NC</a:t>
            </a:r>
            <a:endParaRPr lang="en-US" sz="700" dirty="0">
              <a:solidFill>
                <a:srgbClr val="FFFFFF"/>
              </a:solidFill>
            </a:endParaRPr>
          </a:p>
        </p:txBody>
      </p:sp>
      <p:sp>
        <p:nvSpPr>
          <p:cNvPr id="10" name="TextBox 9">
            <a:extLst>
              <a:ext uri="{FF2B5EF4-FFF2-40B4-BE49-F238E27FC236}">
                <a16:creationId xmlns:a16="http://schemas.microsoft.com/office/drawing/2014/main" id="{F7CB7A06-678D-7746-87DC-669FA6F87DC0}"/>
              </a:ext>
            </a:extLst>
          </p:cNvPr>
          <p:cNvSpPr txBox="1"/>
          <p:nvPr/>
        </p:nvSpPr>
        <p:spPr>
          <a:xfrm>
            <a:off x="7299116" y="6870700"/>
            <a:ext cx="2440092"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s://snazlan.wordpress.com/2016/10/25/steps-in-the-research-process/">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6" tooltip="https://creativecommons.org/licenses/by-nc-sa/3.0/">
                  <a:extLst>
                    <a:ext uri="{A12FA001-AC4F-418D-AE19-62706E023703}">
                      <ahyp:hlinkClr xmlns:ahyp="http://schemas.microsoft.com/office/drawing/2018/hyperlinkcolor" val="tx"/>
                    </a:ext>
                  </a:extLst>
                </a:hlinkClick>
              </a:rPr>
              <a:t>CC BY-SA-NC</a:t>
            </a:r>
            <a:endParaRPr lang="en-US" sz="700" dirty="0">
              <a:solidFill>
                <a:srgbClr val="FFFFFF"/>
              </a:solidFill>
            </a:endParaRPr>
          </a:p>
        </p:txBody>
      </p:sp>
      <p:sp>
        <p:nvSpPr>
          <p:cNvPr id="16" name="Slide Number Placeholder 15">
            <a:extLst>
              <a:ext uri="{FF2B5EF4-FFF2-40B4-BE49-F238E27FC236}">
                <a16:creationId xmlns:a16="http://schemas.microsoft.com/office/drawing/2014/main" id="{457F4F69-BF3B-904B-91A8-A19CAACCA453}"/>
              </a:ext>
            </a:extLst>
          </p:cNvPr>
          <p:cNvSpPr>
            <a:spLocks noGrp="1"/>
          </p:cNvSpPr>
          <p:nvPr>
            <p:ph type="sldNum" sz="quarter" idx="12"/>
          </p:nvPr>
        </p:nvSpPr>
        <p:spPr/>
        <p:txBody>
          <a:bodyPr/>
          <a:lstStyle/>
          <a:p>
            <a:fld id="{6F41F789-9E76-334F-A550-12DFA3AC8154}" type="slidenum">
              <a:rPr lang="en-US" smtClean="0"/>
              <a:t>3</a:t>
            </a:fld>
            <a:endParaRPr lang="en-US" dirty="0"/>
          </a:p>
        </p:txBody>
      </p:sp>
    </p:spTree>
    <p:extLst>
      <p:ext uri="{BB962C8B-B14F-4D97-AF65-F5344CB8AC3E}">
        <p14:creationId xmlns:p14="http://schemas.microsoft.com/office/powerpoint/2010/main" val="192847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07E7B71-4EC0-B346-A40C-0D0E66E74C9E}"/>
              </a:ext>
            </a:extLst>
          </p:cNvPr>
          <p:cNvSpPr>
            <a:spLocks noGrp="1"/>
          </p:cNvSpPr>
          <p:nvPr>
            <p:ph type="title"/>
          </p:nvPr>
        </p:nvSpPr>
        <p:spPr>
          <a:xfrm>
            <a:off x="838201" y="345810"/>
            <a:ext cx="6381389" cy="1325563"/>
          </a:xfrm>
        </p:spPr>
        <p:txBody>
          <a:bodyPr vert="horz" lIns="91440" tIns="45720" rIns="91440" bIns="45720" rtlCol="0" anchor="ctr">
            <a:normAutofit/>
          </a:bodyPr>
          <a:lstStyle/>
          <a:p>
            <a:r>
              <a:rPr lang="en-US" dirty="0"/>
              <a:t>Therapeutic Intervention </a:t>
            </a:r>
            <a:endParaRPr lang="en-US" kern="1200" dirty="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B22A9117-2B4D-3140-9435-5ABD60755DA5}"/>
              </a:ext>
            </a:extLst>
          </p:cNvPr>
          <p:cNvSpPr>
            <a:spLocks noGrp="1"/>
          </p:cNvSpPr>
          <p:nvPr>
            <p:ph sz="half" idx="1"/>
          </p:nvPr>
        </p:nvSpPr>
        <p:spPr>
          <a:xfrm>
            <a:off x="838201" y="1825625"/>
            <a:ext cx="5092194" cy="4351338"/>
          </a:xfrm>
        </p:spPr>
        <p:txBody>
          <a:bodyPr vert="horz" lIns="91440" tIns="45720" rIns="91440" bIns="45720" rtlCol="0">
            <a:normAutofit lnSpcReduction="10000"/>
          </a:bodyPr>
          <a:lstStyle/>
          <a:p>
            <a:pPr lvl="1"/>
            <a:r>
              <a:rPr lang="en-US" dirty="0"/>
              <a:t>A specific clinical activity that is presumed to activate, in a positive direction, an underlying therapeutic mechanism.</a:t>
            </a:r>
          </a:p>
          <a:p>
            <a:pPr lvl="1"/>
            <a:r>
              <a:rPr lang="en-US" dirty="0"/>
              <a:t>Seemingly different therapeutic techniques can, and do, activate the same underlying therapeutic process.</a:t>
            </a:r>
          </a:p>
          <a:p>
            <a:pPr lvl="1"/>
            <a:r>
              <a:rPr lang="en-US" dirty="0"/>
              <a:t>You are not doing “therapy” just because you use a clinical technique. First,  it needs to link functionally to an underlying therapeutic mechanism.</a:t>
            </a:r>
          </a:p>
          <a:p>
            <a:endParaRPr lang="en-US" sz="1000" dirty="0"/>
          </a:p>
        </p:txBody>
      </p:sp>
      <p:sp>
        <p:nvSpPr>
          <p:cNvPr id="17" name="Oval 16">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BF6683F9-6072-EB45-9639-2D8C5AEE4E63}"/>
              </a:ext>
            </a:extLst>
          </p:cNvPr>
          <p:cNvPicPr>
            <a:picLocks noChangeAspect="1"/>
          </p:cNvPicPr>
          <p:nvPr/>
        </p:nvPicPr>
        <p:blipFill>
          <a:blip r:embed="rId2">
            <a:extLst>
              <a:ext uri="{837473B0-CC2E-450A-ABE3-18F120FF3D39}">
                <a1611:picAttrSrcUrl xmlns:a1611="http://schemas.microsoft.com/office/drawing/2016/11/main" r:id="rId3"/>
              </a:ext>
            </a:extLst>
          </a:blip>
          <a:srcRect/>
          <a:stretch/>
        </p:blipFill>
        <p:spPr>
          <a:xfrm>
            <a:off x="7219590" y="3586094"/>
            <a:ext cx="4290741" cy="241354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19" name="Arc 18">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Slide Number Placeholder 7">
            <a:extLst>
              <a:ext uri="{FF2B5EF4-FFF2-40B4-BE49-F238E27FC236}">
                <a16:creationId xmlns:a16="http://schemas.microsoft.com/office/drawing/2014/main" id="{A020C922-FA17-B04F-9409-9B3F1BAFACDC}"/>
              </a:ext>
            </a:extLst>
          </p:cNvPr>
          <p:cNvSpPr>
            <a:spLocks noGrp="1"/>
          </p:cNvSpPr>
          <p:nvPr>
            <p:ph type="sldNum" sz="quarter" idx="12"/>
          </p:nvPr>
        </p:nvSpPr>
        <p:spPr/>
        <p:txBody>
          <a:bodyPr/>
          <a:lstStyle/>
          <a:p>
            <a:fld id="{6F41F789-9E76-334F-A550-12DFA3AC8154}" type="slidenum">
              <a:rPr lang="en-US" smtClean="0"/>
              <a:t>4</a:t>
            </a:fld>
            <a:endParaRPr lang="en-US" dirty="0"/>
          </a:p>
        </p:txBody>
      </p:sp>
    </p:spTree>
    <p:extLst>
      <p:ext uri="{BB962C8B-B14F-4D97-AF65-F5344CB8AC3E}">
        <p14:creationId xmlns:p14="http://schemas.microsoft.com/office/powerpoint/2010/main" val="890351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0E888-A516-354D-9944-2B18FAF97F62}"/>
              </a:ext>
            </a:extLst>
          </p:cNvPr>
          <p:cNvSpPr>
            <a:spLocks noGrp="1"/>
          </p:cNvSpPr>
          <p:nvPr>
            <p:ph type="title"/>
          </p:nvPr>
        </p:nvSpPr>
        <p:spPr>
          <a:xfrm>
            <a:off x="495300" y="245418"/>
            <a:ext cx="8020050" cy="1325563"/>
          </a:xfrm>
        </p:spPr>
        <p:txBody>
          <a:bodyPr>
            <a:normAutofit/>
          </a:bodyPr>
          <a:lstStyle/>
          <a:p>
            <a:pPr algn="ctr"/>
            <a:r>
              <a:rPr lang="en-US" dirty="0"/>
              <a:t>Why Brief Interventions Anyway?</a:t>
            </a:r>
          </a:p>
        </p:txBody>
      </p:sp>
      <p:pic>
        <p:nvPicPr>
          <p:cNvPr id="6" name="Content Placeholder 5" descr="A close up of a device&#10;&#10;Description automatically generated">
            <a:extLst>
              <a:ext uri="{FF2B5EF4-FFF2-40B4-BE49-F238E27FC236}">
                <a16:creationId xmlns:a16="http://schemas.microsoft.com/office/drawing/2014/main" id="{0BFC2F6D-B81E-F84B-BD0F-02B66309E1A8}"/>
              </a:ext>
            </a:extLst>
          </p:cNvPr>
          <p:cNvPicPr>
            <a:picLocks noGrp="1" noChangeAspect="1"/>
          </p:cNvPicPr>
          <p:nvPr>
            <p:ph sz="half" idx="1"/>
          </p:nvPr>
        </p:nvPicPr>
        <p:blipFill>
          <a:blip r:embed="rId2">
            <a:extLst>
              <a:ext uri="{837473B0-CC2E-450A-ABE3-18F120FF3D39}">
                <a1611:picAttrSrcUrl xmlns:a1611="http://schemas.microsoft.com/office/drawing/2016/11/main" r:id="rId3"/>
              </a:ext>
            </a:extLst>
          </a:blip>
          <a:stretch>
            <a:fillRect/>
          </a:stretch>
        </p:blipFill>
        <p:spPr>
          <a:xfrm>
            <a:off x="646644" y="1825625"/>
            <a:ext cx="2731073" cy="3532188"/>
          </a:xfrm>
          <a:prstGeom prst="rect">
            <a:avLst/>
          </a:prstGeom>
        </p:spPr>
      </p:pic>
      <p:sp>
        <p:nvSpPr>
          <p:cNvPr id="4" name="Content Placeholder 3">
            <a:extLst>
              <a:ext uri="{FF2B5EF4-FFF2-40B4-BE49-F238E27FC236}">
                <a16:creationId xmlns:a16="http://schemas.microsoft.com/office/drawing/2014/main" id="{64BC348C-2216-954D-A3B8-650FD70D8CBB}"/>
              </a:ext>
            </a:extLst>
          </p:cNvPr>
          <p:cNvSpPr>
            <a:spLocks noGrp="1"/>
          </p:cNvSpPr>
          <p:nvPr>
            <p:ph sz="half" idx="2"/>
          </p:nvPr>
        </p:nvSpPr>
        <p:spPr>
          <a:xfrm>
            <a:off x="3900489" y="1570981"/>
            <a:ext cx="7524750" cy="4786957"/>
          </a:xfrm>
        </p:spPr>
        <p:txBody>
          <a:bodyPr>
            <a:normAutofit fontScale="85000" lnSpcReduction="20000"/>
          </a:bodyPr>
          <a:lstStyle/>
          <a:p>
            <a:r>
              <a:rPr lang="en-US" dirty="0"/>
              <a:t>Modal number of therapy visits in US is 1!</a:t>
            </a:r>
          </a:p>
          <a:p>
            <a:r>
              <a:rPr lang="en-US" dirty="0"/>
              <a:t>Average number of therapy sessions is between 4-6.</a:t>
            </a:r>
          </a:p>
          <a:p>
            <a:r>
              <a:rPr lang="en-US" dirty="0"/>
              <a:t>Largest proportionate gains in therapy of any kind occur in first 4 sessions, with sharply diminishing returns afterwards.</a:t>
            </a:r>
          </a:p>
          <a:p>
            <a:r>
              <a:rPr lang="en-US" dirty="0"/>
              <a:t>40% of clients drop out of therapy before completing 4</a:t>
            </a:r>
            <a:r>
              <a:rPr lang="en-US" baseline="30000" dirty="0"/>
              <a:t>th</a:t>
            </a:r>
            <a:r>
              <a:rPr lang="en-US" dirty="0"/>
              <a:t> session.</a:t>
            </a:r>
          </a:p>
          <a:p>
            <a:r>
              <a:rPr lang="en-US" dirty="0"/>
              <a:t>Rapid response to therapy within the first 1-3 sessions is widespread across diagnostic and age groups. </a:t>
            </a:r>
          </a:p>
          <a:p>
            <a:r>
              <a:rPr lang="en-US" dirty="0"/>
              <a:t>Brief versions of EST’s generally are equal, or superior, in efficacy and effectiveness compared to full protocol versions.</a:t>
            </a:r>
          </a:p>
          <a:p>
            <a:r>
              <a:rPr lang="en-US" dirty="0"/>
              <a:t>Take Home Message: Clients typically prefer, and benefit more from, briefer therapeutic regimes</a:t>
            </a:r>
          </a:p>
          <a:p>
            <a:endParaRPr lang="en-US" dirty="0"/>
          </a:p>
        </p:txBody>
      </p:sp>
      <p:sp>
        <p:nvSpPr>
          <p:cNvPr id="9" name="Slide Number Placeholder 8">
            <a:extLst>
              <a:ext uri="{FF2B5EF4-FFF2-40B4-BE49-F238E27FC236}">
                <a16:creationId xmlns:a16="http://schemas.microsoft.com/office/drawing/2014/main" id="{813CF8F6-0C53-DC46-B5E1-E320F309B138}"/>
              </a:ext>
            </a:extLst>
          </p:cNvPr>
          <p:cNvSpPr>
            <a:spLocks noGrp="1"/>
          </p:cNvSpPr>
          <p:nvPr>
            <p:ph type="sldNum" sz="quarter" idx="12"/>
          </p:nvPr>
        </p:nvSpPr>
        <p:spPr/>
        <p:txBody>
          <a:bodyPr/>
          <a:lstStyle/>
          <a:p>
            <a:fld id="{6F41F789-9E76-334F-A550-12DFA3AC8154}" type="slidenum">
              <a:rPr lang="en-US" smtClean="0"/>
              <a:t>5</a:t>
            </a:fld>
            <a:endParaRPr lang="en-US" dirty="0"/>
          </a:p>
        </p:txBody>
      </p:sp>
    </p:spTree>
    <p:extLst>
      <p:ext uri="{BB962C8B-B14F-4D97-AF65-F5344CB8AC3E}">
        <p14:creationId xmlns:p14="http://schemas.microsoft.com/office/powerpoint/2010/main" val="1378103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324F1-7DC7-5F47-AEE7-64BAD7808378}"/>
              </a:ext>
            </a:extLst>
          </p:cNvPr>
          <p:cNvSpPr>
            <a:spLocks noGrp="1"/>
          </p:cNvSpPr>
          <p:nvPr>
            <p:ph type="title"/>
          </p:nvPr>
        </p:nvSpPr>
        <p:spPr/>
        <p:txBody>
          <a:bodyPr>
            <a:normAutofit/>
          </a:bodyPr>
          <a:lstStyle/>
          <a:p>
            <a:pPr algn="ctr"/>
            <a:r>
              <a:rPr lang="en-US" dirty="0"/>
              <a:t>Four Core Dialectical Processes </a:t>
            </a:r>
            <a:br>
              <a:rPr lang="en-US" dirty="0"/>
            </a:br>
            <a:r>
              <a:rPr lang="en-US" dirty="0"/>
              <a:t>In The Clinical Conversation </a:t>
            </a:r>
          </a:p>
        </p:txBody>
      </p:sp>
      <p:sp>
        <p:nvSpPr>
          <p:cNvPr id="3" name="Content Placeholder 2">
            <a:extLst>
              <a:ext uri="{FF2B5EF4-FFF2-40B4-BE49-F238E27FC236}">
                <a16:creationId xmlns:a16="http://schemas.microsoft.com/office/drawing/2014/main" id="{0E63A322-F753-2345-AF35-051BD62C9397}"/>
              </a:ext>
            </a:extLst>
          </p:cNvPr>
          <p:cNvSpPr>
            <a:spLocks noGrp="1"/>
          </p:cNvSpPr>
          <p:nvPr>
            <p:ph sz="half" idx="1"/>
          </p:nvPr>
        </p:nvSpPr>
        <p:spPr>
          <a:xfrm>
            <a:off x="1038225" y="1968500"/>
            <a:ext cx="5181600" cy="4351338"/>
          </a:xfrm>
        </p:spPr>
        <p:txBody>
          <a:bodyPr>
            <a:normAutofit/>
          </a:bodyPr>
          <a:lstStyle/>
          <a:p>
            <a:r>
              <a:rPr lang="en-US" dirty="0"/>
              <a:t>Contextual Sensitivity versus Contextual Insensitivity</a:t>
            </a:r>
          </a:p>
          <a:p>
            <a:r>
              <a:rPr lang="en-US" dirty="0"/>
              <a:t>Experiential Avoidance versus Acceptance</a:t>
            </a:r>
          </a:p>
          <a:p>
            <a:r>
              <a:rPr lang="en-US" dirty="0"/>
              <a:t>Automatic Self-Instructional versus Volitional Self-Instructional Control</a:t>
            </a:r>
          </a:p>
          <a:p>
            <a:r>
              <a:rPr lang="en-US" dirty="0"/>
              <a:t>Behavioral Inflexibility Versus Behavioral Variability</a:t>
            </a:r>
          </a:p>
        </p:txBody>
      </p:sp>
      <p:pic>
        <p:nvPicPr>
          <p:cNvPr id="6" name="Content Placeholder 5" descr="A picture containing indoor, sitting, person, living&#10;&#10;Description automatically generated">
            <a:extLst>
              <a:ext uri="{FF2B5EF4-FFF2-40B4-BE49-F238E27FC236}">
                <a16:creationId xmlns:a16="http://schemas.microsoft.com/office/drawing/2014/main" id="{EE89E59F-7DAB-2544-B1A7-074A15A53FB6}"/>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7558087" y="2188064"/>
            <a:ext cx="2757487" cy="3686480"/>
          </a:xfrm>
        </p:spPr>
      </p:pic>
      <p:sp>
        <p:nvSpPr>
          <p:cNvPr id="8" name="Slide Number Placeholder 7">
            <a:extLst>
              <a:ext uri="{FF2B5EF4-FFF2-40B4-BE49-F238E27FC236}">
                <a16:creationId xmlns:a16="http://schemas.microsoft.com/office/drawing/2014/main" id="{F628A24C-DE43-4941-A9AE-8AF95788D8E2}"/>
              </a:ext>
            </a:extLst>
          </p:cNvPr>
          <p:cNvSpPr>
            <a:spLocks noGrp="1"/>
          </p:cNvSpPr>
          <p:nvPr>
            <p:ph type="sldNum" sz="quarter" idx="12"/>
          </p:nvPr>
        </p:nvSpPr>
        <p:spPr/>
        <p:txBody>
          <a:bodyPr/>
          <a:lstStyle/>
          <a:p>
            <a:fld id="{6F41F789-9E76-334F-A550-12DFA3AC8154}" type="slidenum">
              <a:rPr lang="en-US" smtClean="0"/>
              <a:t>6</a:t>
            </a:fld>
            <a:endParaRPr lang="en-US" dirty="0"/>
          </a:p>
        </p:txBody>
      </p:sp>
    </p:spTree>
    <p:extLst>
      <p:ext uri="{BB962C8B-B14F-4D97-AF65-F5344CB8AC3E}">
        <p14:creationId xmlns:p14="http://schemas.microsoft.com/office/powerpoint/2010/main" val="2589692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732AAE6-A42C-BE4D-AD8C-900B9D0760FF}"/>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Sensitivity to Context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018FBD0-0E86-8342-9292-533E1F6D9B24}"/>
              </a:ext>
            </a:extLst>
          </p:cNvPr>
          <p:cNvSpPr>
            <a:spLocks noGrp="1"/>
          </p:cNvSpPr>
          <p:nvPr>
            <p:ph idx="1"/>
          </p:nvPr>
        </p:nvSpPr>
        <p:spPr>
          <a:xfrm>
            <a:off x="4447308" y="591344"/>
            <a:ext cx="6906491" cy="5585619"/>
          </a:xfrm>
        </p:spPr>
        <p:txBody>
          <a:bodyPr anchor="ctr">
            <a:normAutofit lnSpcReduction="10000"/>
          </a:bodyPr>
          <a:lstStyle/>
          <a:p>
            <a:r>
              <a:rPr lang="en-US" sz="2400" dirty="0"/>
              <a:t>The extent to which the person sees a direct connection between self-relevant antecedents, behaviors and consequences (A-B-C)</a:t>
            </a:r>
          </a:p>
          <a:p>
            <a:r>
              <a:rPr lang="en-US" sz="2400" dirty="0"/>
              <a:t>Under conditions of rule governance, clients develop “context insensitivity”; behavior is unaffected by its consequences.</a:t>
            </a:r>
          </a:p>
          <a:p>
            <a:pPr lvl="1"/>
            <a:r>
              <a:rPr lang="en-US" dirty="0"/>
              <a:t>Clients believe their psychological distress is “randomly” created rather than directly linked to patterns of unworkable private and public behaviors</a:t>
            </a:r>
          </a:p>
          <a:p>
            <a:pPr lvl="1"/>
            <a:r>
              <a:rPr lang="en-US" dirty="0"/>
              <a:t>Many of these unworkable behaviors are socially trained and promoted, thus furthering the client’s perceptions about emotional distress being randomly experienced.</a:t>
            </a:r>
          </a:p>
          <a:p>
            <a:r>
              <a:rPr lang="en-US" sz="2400" dirty="0"/>
              <a:t>The phenomenon itself can explain much of what we know about psychopathological patterns of behavior </a:t>
            </a:r>
          </a:p>
        </p:txBody>
      </p:sp>
      <p:sp>
        <p:nvSpPr>
          <p:cNvPr id="4" name="Slide Number Placeholder 3">
            <a:extLst>
              <a:ext uri="{FF2B5EF4-FFF2-40B4-BE49-F238E27FC236}">
                <a16:creationId xmlns:a16="http://schemas.microsoft.com/office/drawing/2014/main" id="{ADE8B4AF-837C-9F4F-9762-F6E11259DBA2}"/>
              </a:ext>
            </a:extLst>
          </p:cNvPr>
          <p:cNvSpPr>
            <a:spLocks noGrp="1"/>
          </p:cNvSpPr>
          <p:nvPr>
            <p:ph type="sldNum" sz="quarter" idx="12"/>
          </p:nvPr>
        </p:nvSpPr>
        <p:spPr/>
        <p:txBody>
          <a:bodyPr/>
          <a:lstStyle/>
          <a:p>
            <a:fld id="{6F41F789-9E76-334F-A550-12DFA3AC8154}" type="slidenum">
              <a:rPr lang="en-US" smtClean="0"/>
              <a:t>7</a:t>
            </a:fld>
            <a:endParaRPr lang="en-US" dirty="0"/>
          </a:p>
        </p:txBody>
      </p:sp>
    </p:spTree>
    <p:extLst>
      <p:ext uri="{BB962C8B-B14F-4D97-AF65-F5344CB8AC3E}">
        <p14:creationId xmlns:p14="http://schemas.microsoft.com/office/powerpoint/2010/main" val="1246767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3BB3D91-5AB4-074A-9F33-87F6152C87FF}"/>
              </a:ext>
            </a:extLst>
          </p:cNvPr>
          <p:cNvSpPr>
            <a:spLocks noGrp="1"/>
          </p:cNvSpPr>
          <p:nvPr>
            <p:ph type="title"/>
          </p:nvPr>
        </p:nvSpPr>
        <p:spPr>
          <a:xfrm>
            <a:off x="686834" y="1153572"/>
            <a:ext cx="3200400" cy="4461163"/>
          </a:xfrm>
        </p:spPr>
        <p:txBody>
          <a:bodyPr>
            <a:normAutofit/>
          </a:bodyPr>
          <a:lstStyle/>
          <a:p>
            <a:r>
              <a:rPr lang="en-US" dirty="0">
                <a:solidFill>
                  <a:schemeClr val="bg1"/>
                </a:solidFill>
              </a:rPr>
              <a:t>Experiential Avoidance versus Acceptance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BD9D87E-06A1-9E4F-9B27-2F3C1496F372}"/>
              </a:ext>
            </a:extLst>
          </p:cNvPr>
          <p:cNvSpPr>
            <a:spLocks noGrp="1"/>
          </p:cNvSpPr>
          <p:nvPr>
            <p:ph idx="1"/>
          </p:nvPr>
        </p:nvSpPr>
        <p:spPr>
          <a:xfrm>
            <a:off x="4447308" y="591344"/>
            <a:ext cx="6906491" cy="5585619"/>
          </a:xfrm>
        </p:spPr>
        <p:txBody>
          <a:bodyPr anchor="ctr">
            <a:normAutofit lnSpcReduction="10000"/>
          </a:bodyPr>
          <a:lstStyle/>
          <a:p>
            <a:pPr marL="0" indent="0">
              <a:buNone/>
            </a:pPr>
            <a:r>
              <a:rPr lang="en-US" sz="2400" dirty="0"/>
              <a:t>Rule governance and context insensitivity lead directly to experiential avoidance, a socially trained rule that encourages clients to systematically avoid distressing, unwanted private experiences.</a:t>
            </a:r>
          </a:p>
          <a:p>
            <a:pPr lvl="1"/>
            <a:r>
              <a:rPr lang="en-US" dirty="0"/>
              <a:t>“Health” and “happiness” are viewed as the absence of distressing personal content. </a:t>
            </a:r>
          </a:p>
          <a:p>
            <a:pPr lvl="1"/>
            <a:r>
              <a:rPr lang="en-US" dirty="0"/>
              <a:t>Avoiding such content keeps the client from being “infected” by it and becoming even more unhealthy.</a:t>
            </a:r>
          </a:p>
          <a:p>
            <a:pPr lvl="1"/>
            <a:r>
              <a:rPr lang="en-US" dirty="0"/>
              <a:t>Most clients believe that ”other people” are relatively free of emotional distress and able to control or eliminate unpleasantness when it arises</a:t>
            </a:r>
          </a:p>
          <a:p>
            <a:r>
              <a:rPr lang="en-US" sz="2400" dirty="0"/>
              <a:t>Reversing context insensitivity related to rule governed avoidance behaviors is thus a prime target in process oriented brief intervention </a:t>
            </a:r>
          </a:p>
        </p:txBody>
      </p:sp>
      <p:sp>
        <p:nvSpPr>
          <p:cNvPr id="4" name="Slide Number Placeholder 3">
            <a:extLst>
              <a:ext uri="{FF2B5EF4-FFF2-40B4-BE49-F238E27FC236}">
                <a16:creationId xmlns:a16="http://schemas.microsoft.com/office/drawing/2014/main" id="{C742CC3E-A53F-6149-B598-11D9F2614036}"/>
              </a:ext>
            </a:extLst>
          </p:cNvPr>
          <p:cNvSpPr>
            <a:spLocks noGrp="1"/>
          </p:cNvSpPr>
          <p:nvPr>
            <p:ph type="sldNum" sz="quarter" idx="12"/>
          </p:nvPr>
        </p:nvSpPr>
        <p:spPr/>
        <p:txBody>
          <a:bodyPr/>
          <a:lstStyle/>
          <a:p>
            <a:fld id="{6F41F789-9E76-334F-A550-12DFA3AC8154}" type="slidenum">
              <a:rPr lang="en-US" smtClean="0"/>
              <a:t>8</a:t>
            </a:fld>
            <a:endParaRPr lang="en-US" dirty="0"/>
          </a:p>
        </p:txBody>
      </p:sp>
    </p:spTree>
    <p:extLst>
      <p:ext uri="{BB962C8B-B14F-4D97-AF65-F5344CB8AC3E}">
        <p14:creationId xmlns:p14="http://schemas.microsoft.com/office/powerpoint/2010/main" val="1347812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3AB8CAC-2B0B-B041-B810-3137D24BBF07}"/>
              </a:ext>
            </a:extLst>
          </p:cNvPr>
          <p:cNvSpPr>
            <a:spLocks noGrp="1"/>
          </p:cNvSpPr>
          <p:nvPr>
            <p:ph type="title"/>
          </p:nvPr>
        </p:nvSpPr>
        <p:spPr>
          <a:xfrm>
            <a:off x="686834" y="1153572"/>
            <a:ext cx="3200400" cy="4461163"/>
          </a:xfrm>
        </p:spPr>
        <p:txBody>
          <a:bodyPr>
            <a:normAutofit fontScale="90000"/>
          </a:bodyPr>
          <a:lstStyle/>
          <a:p>
            <a:r>
              <a:rPr lang="en-US" dirty="0">
                <a:solidFill>
                  <a:schemeClr val="bg1"/>
                </a:solidFill>
              </a:rPr>
              <a:t>Automatic Self-Instructional versus Volitional Self-Instructional Control</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BD2D0C4-9372-2F4C-A8A5-F23347F9E40A}"/>
              </a:ext>
            </a:extLst>
          </p:cNvPr>
          <p:cNvSpPr>
            <a:spLocks noGrp="1"/>
          </p:cNvSpPr>
          <p:nvPr>
            <p:ph idx="1"/>
          </p:nvPr>
        </p:nvSpPr>
        <p:spPr>
          <a:xfrm>
            <a:off x="4447308" y="591344"/>
            <a:ext cx="6906491" cy="5585619"/>
          </a:xfrm>
        </p:spPr>
        <p:txBody>
          <a:bodyPr anchor="ctr">
            <a:normAutofit/>
          </a:bodyPr>
          <a:lstStyle/>
          <a:p>
            <a:pPr marL="0" indent="0">
              <a:buNone/>
            </a:pPr>
            <a:r>
              <a:rPr lang="en-US" sz="2400" dirty="0"/>
              <a:t>Most rule governed behaviors are habitual and automatic.</a:t>
            </a:r>
          </a:p>
          <a:p>
            <a:pPr lvl="1"/>
            <a:r>
              <a:rPr lang="en-US" sz="2000" dirty="0"/>
              <a:t>Most clients are not aware of the self-instructional rules they follow or the consequences of following them.</a:t>
            </a:r>
          </a:p>
          <a:p>
            <a:pPr lvl="1"/>
            <a:r>
              <a:rPr lang="en-US" sz="2000" dirty="0"/>
              <a:t>Coming into a state of sustained volitional awareness (i.e., being mindful or ”in the present” moment) may present the client with triggers for over-learned rule governed avoidance responses (antecedent private experiences) .</a:t>
            </a:r>
          </a:p>
          <a:p>
            <a:pPr lvl="1"/>
            <a:r>
              <a:rPr lang="en-US" sz="2000" dirty="0"/>
              <a:t>Most clients may lack strong connection with self-instructional rules that are powerful enough to over-ride avoidance self-instructions. </a:t>
            </a:r>
          </a:p>
          <a:p>
            <a:pPr lvl="1"/>
            <a:r>
              <a:rPr lang="en-US" sz="2000" dirty="0"/>
              <a:t>A potent intervention must provide an alternative form of self-instruction that can be sustained in the presence of avoidance based self-instructions.</a:t>
            </a:r>
          </a:p>
        </p:txBody>
      </p:sp>
      <p:sp>
        <p:nvSpPr>
          <p:cNvPr id="4" name="Slide Number Placeholder 3">
            <a:extLst>
              <a:ext uri="{FF2B5EF4-FFF2-40B4-BE49-F238E27FC236}">
                <a16:creationId xmlns:a16="http://schemas.microsoft.com/office/drawing/2014/main" id="{B6F46304-81EC-8D4A-AEC2-6BFE9AA79307}"/>
              </a:ext>
            </a:extLst>
          </p:cNvPr>
          <p:cNvSpPr>
            <a:spLocks noGrp="1"/>
          </p:cNvSpPr>
          <p:nvPr>
            <p:ph type="sldNum" sz="quarter" idx="12"/>
          </p:nvPr>
        </p:nvSpPr>
        <p:spPr/>
        <p:txBody>
          <a:bodyPr/>
          <a:lstStyle/>
          <a:p>
            <a:fld id="{6F41F789-9E76-334F-A550-12DFA3AC8154}" type="slidenum">
              <a:rPr lang="en-US" smtClean="0"/>
              <a:t>9</a:t>
            </a:fld>
            <a:endParaRPr lang="en-US" dirty="0"/>
          </a:p>
        </p:txBody>
      </p:sp>
    </p:spTree>
    <p:extLst>
      <p:ext uri="{BB962C8B-B14F-4D97-AF65-F5344CB8AC3E}">
        <p14:creationId xmlns:p14="http://schemas.microsoft.com/office/powerpoint/2010/main" val="16759502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TotalTime>
  <Words>1580</Words>
  <Application>Microsoft Macintosh PowerPoint</Application>
  <PresentationFormat>Widescreen</PresentationFormat>
  <Paragraphs>157</Paragraphs>
  <Slides>26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Calibri Light</vt:lpstr>
      <vt:lpstr>Lucida Grande</vt:lpstr>
      <vt:lpstr>Times New Roman</vt:lpstr>
      <vt:lpstr>Trebuchet MS</vt:lpstr>
      <vt:lpstr>Wingdings</vt:lpstr>
      <vt:lpstr>Office Theme</vt:lpstr>
      <vt:lpstr>When Time Matters</vt:lpstr>
      <vt:lpstr>Workshop Objectives</vt:lpstr>
      <vt:lpstr>Therapeutic Process </vt:lpstr>
      <vt:lpstr>Therapeutic Intervention </vt:lpstr>
      <vt:lpstr>Why Brief Interventions Anyway?</vt:lpstr>
      <vt:lpstr>Four Core Dialectical Processes  In The Clinical Conversation </vt:lpstr>
      <vt:lpstr>Sensitivity to Context</vt:lpstr>
      <vt:lpstr>Experiential Avoidance versus Acceptance</vt:lpstr>
      <vt:lpstr>Automatic Self-Instructional versus Volitional Self-Instructional Control</vt:lpstr>
      <vt:lpstr>Behavioral Inflexibility Versus Behavioral Variability</vt:lpstr>
      <vt:lpstr>Learning To C A R E</vt:lpstr>
      <vt:lpstr>Four Quadrant CARE Approach</vt:lpstr>
      <vt:lpstr>                     CARE          </vt:lpstr>
      <vt:lpstr>Polls</vt:lpstr>
      <vt:lpstr>Video Demonstration</vt:lpstr>
      <vt:lpstr>Learning CARE 20 mins.</vt:lpstr>
      <vt:lpstr>PowerPoint Presentation</vt:lpstr>
      <vt:lpstr>PowerPoint Presentation</vt:lpstr>
      <vt:lpstr>Write in the chat</vt:lpstr>
      <vt:lpstr>PowerPoint Presentation</vt:lpstr>
      <vt:lpstr>PowerPoint Presentation</vt:lpstr>
      <vt:lpstr>Summary</vt:lpstr>
      <vt:lpstr>Questions, Comments, Gratitude</vt:lpstr>
      <vt:lpstr>Our Newest Books</vt:lpstr>
      <vt:lpstr>Focused ACT (fACT) Resources</vt:lpstr>
      <vt:lpstr>Focused ACT (fACT)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Time Matters</dc:title>
  <dc:creator>Patricia Robinson</dc:creator>
  <cp:lastModifiedBy>Patricia Robinson</cp:lastModifiedBy>
  <cp:revision>13</cp:revision>
  <cp:lastPrinted>2020-06-28T20:52:39Z</cp:lastPrinted>
  <dcterms:created xsi:type="dcterms:W3CDTF">2020-06-27T23:02:42Z</dcterms:created>
  <dcterms:modified xsi:type="dcterms:W3CDTF">2020-07-02T16:33:06Z</dcterms:modified>
</cp:coreProperties>
</file>